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0" r:id="rId3"/>
    <p:sldMasterId id="2147483691" r:id="rId4"/>
    <p:sldMasterId id="2147483692" r:id="rId5"/>
    <p:sldMasterId id="2147483693" r:id="rId6"/>
    <p:sldMasterId id="214748369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Lst>
  <p:sldSz cy="5143500" cx="9144000"/>
  <p:notesSz cx="6858000" cy="9144000"/>
  <p:embeddedFontLst>
    <p:embeddedFont>
      <p:font typeface="Roboto"/>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5" Type="http://schemas.openxmlformats.org/officeDocument/2006/relationships/font" Target="fonts/Roboto-boldItalic.fntdata"/><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Roboto-italic.fntdata"/><Relationship Id="rId18" Type="http://schemas.openxmlformats.org/officeDocument/2006/relationships/slide" Target="slides/slide10.xml"/><Relationship Id="rId113" Type="http://schemas.openxmlformats.org/officeDocument/2006/relationships/font" Target="fonts/Roboto-bold.fntdata"/><Relationship Id="rId112" Type="http://schemas.openxmlformats.org/officeDocument/2006/relationships/font" Target="fonts/Roboto-regular.fntdata"/><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Shape 124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247" name="Shape 1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Shape 127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277" name="Shape 1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Shape 128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284" name="Shape 1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Shape 128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289" name="Shape 1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203" y="685800"/>
            <a:ext cx="45723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7" name="Shape 43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Font typeface="Arial"/>
              <a:buNone/>
            </a:pPr>
            <a:r>
              <a:rPr b="0" i="0" lang="en" sz="1800" u="none" cap="none" strike="noStrike"/>
              <a:t>*Small variant detection proceeds one position at a time.  Multi-base alleles are brought into context at their leftmost position.</a:t>
            </a:r>
            <a:endParaRPr b="0" i="0" sz="1800" u="none" cap="none" strike="noStrike"/>
          </a:p>
          <a:p>
            <a:pPr indent="0" lvl="0" marL="0" marR="0" rtl="0" algn="l">
              <a:lnSpc>
                <a:spcPct val="100000"/>
              </a:lnSpc>
              <a:spcBef>
                <a:spcPts val="0"/>
              </a:spcBef>
              <a:spcAft>
                <a:spcPts val="0"/>
              </a:spcAft>
              <a:buFont typeface="Arial"/>
              <a:buNone/>
            </a:pPr>
            <a:r>
              <a:rPr b="0" i="0" lang="en" sz="1800" u="none" cap="none" strike="noStrike"/>
              <a:t>*Local phase is available in the reads, but is lost.</a:t>
            </a:r>
            <a:endParaRPr b="0" i="0" sz="1800" u="none" cap="none" strike="noStrike"/>
          </a:p>
          <a:p>
            <a:pPr indent="0" lvl="0" marL="0" marR="0" rtl="0" algn="l">
              <a:lnSpc>
                <a:spcPct val="100000"/>
              </a:lnSpc>
              <a:spcBef>
                <a:spcPts val="0"/>
              </a:spcBef>
              <a:spcAft>
                <a:spcPts val="0"/>
              </a:spcAft>
              <a:buFont typeface="Arial"/>
              <a:buNone/>
            </a:pPr>
            <a:r>
              <a:t/>
            </a:r>
            <a:endParaRPr b="0" i="0" sz="1800" u="none" cap="none" strike="noStrike"/>
          </a:p>
        </p:txBody>
      </p:sp>
      <p:sp>
        <p:nvSpPr>
          <p:cNvPr id="438" name="Shape 43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66" name="Shape 46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Font typeface="Arial"/>
              <a:buNone/>
            </a:pPr>
            <a:r>
              <a:rPr b="0" i="0" lang="en" sz="1800" u="none" cap="none" strike="noStrike"/>
              <a:t>*Small variant detection proceeds one position at a time.  Multi-base alleles are brought into context at their leftmost position.</a:t>
            </a:r>
            <a:endParaRPr b="0" i="0" sz="1800" u="none" cap="none" strike="noStrike"/>
          </a:p>
          <a:p>
            <a:pPr indent="0" lvl="0" marL="0" marR="0" rtl="0" algn="l">
              <a:lnSpc>
                <a:spcPct val="100000"/>
              </a:lnSpc>
              <a:spcBef>
                <a:spcPts val="0"/>
              </a:spcBef>
              <a:spcAft>
                <a:spcPts val="0"/>
              </a:spcAft>
              <a:buFont typeface="Arial"/>
              <a:buNone/>
            </a:pPr>
            <a:r>
              <a:rPr b="0" i="0" lang="en" sz="1800" u="none" cap="none" strike="noStrike"/>
              <a:t>*Local phase is available in the reads, but is lost.</a:t>
            </a:r>
            <a:endParaRPr b="0" i="0" sz="1800" u="none" cap="none" strike="noStrike"/>
          </a:p>
          <a:p>
            <a:pPr indent="0" lvl="0" marL="0" marR="0" rtl="0" algn="l">
              <a:lnSpc>
                <a:spcPct val="100000"/>
              </a:lnSpc>
              <a:spcBef>
                <a:spcPts val="0"/>
              </a:spcBef>
              <a:spcAft>
                <a:spcPts val="0"/>
              </a:spcAft>
              <a:buFont typeface="Arial"/>
              <a:buNone/>
            </a:pPr>
            <a:r>
              <a:t/>
            </a:r>
            <a:endParaRPr b="0" i="0" sz="1800" u="none" cap="none" strike="noStrike"/>
          </a:p>
        </p:txBody>
      </p:sp>
      <p:sp>
        <p:nvSpPr>
          <p:cNvPr id="467" name="Shape 46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11" name="Shape 51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Font typeface="Arial"/>
              <a:buNone/>
            </a:pPr>
            <a:r>
              <a:rPr b="0" i="0" lang="en" sz="1800" u="none" cap="none" strike="noStrike"/>
              <a:t>Anchoring reference-matching sequence is used to bound a reference-free haplotype detection window in which haplotype sequences are directly compared.</a:t>
            </a:r>
            <a:endParaRPr b="0" i="0" sz="1800" u="none" cap="none" strike="noStrike"/>
          </a:p>
          <a:p>
            <a:pPr indent="0" lvl="0" marL="0" marR="0" rtl="0" algn="l">
              <a:lnSpc>
                <a:spcPct val="100000"/>
              </a:lnSpc>
              <a:spcBef>
                <a:spcPts val="0"/>
              </a:spcBef>
              <a:spcAft>
                <a:spcPts val="0"/>
              </a:spcAft>
              <a:buFont typeface="Arial"/>
              <a:buNone/>
            </a:pPr>
            <a:r>
              <a:rPr b="0" i="0" lang="en" sz="1800" u="none" cap="none" strike="noStrike"/>
              <a:t>A detection window is determined dynamically by establishing the longest allele (wrt the reference).</a:t>
            </a:r>
            <a:endParaRPr b="0" i="0" sz="1800" u="none" cap="none" strike="noStrike"/>
          </a:p>
        </p:txBody>
      </p:sp>
      <p:sp>
        <p:nvSpPr>
          <p:cNvPr id="512" name="Shape 51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lang="en"/>
              <a:t> </a:t>
            </a:r>
            <a:endParaRPr b="0" i="0" sz="12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1143203" y="685800"/>
            <a:ext cx="45723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Shape 59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93" name="Shape 5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1143203" y="685800"/>
            <a:ext cx="45723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1143203" y="685800"/>
            <a:ext cx="4572300"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1143203" y="685800"/>
            <a:ext cx="4572300"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Shape 68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85" name="Shape 6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1143203" y="685800"/>
            <a:ext cx="45723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1143203" y="685800"/>
            <a:ext cx="45723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Shape 72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723" name="Shape 7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Shape 7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8" name="Shape 7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Shape 7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4" name="Shape 7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Shape 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7" name="Shape 7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Shape 769"/>
          <p:cNvSpPr/>
          <p:nvPr>
            <p:ph idx="2" type="sldImg"/>
          </p:nvPr>
        </p:nvSpPr>
        <p:spPr>
          <a:xfrm>
            <a:off x="1143203" y="685800"/>
            <a:ext cx="4572300" cy="3429000"/>
          </a:xfrm>
          <a:custGeom>
            <a:pathLst>
              <a:path extrusionOk="0" h="120000" w="120000">
                <a:moveTo>
                  <a:pt x="0" y="0"/>
                </a:moveTo>
                <a:lnTo>
                  <a:pt x="120000" y="0"/>
                </a:lnTo>
                <a:lnTo>
                  <a:pt x="120000" y="120000"/>
                </a:lnTo>
                <a:lnTo>
                  <a:pt x="0" y="120000"/>
                </a:lnTo>
                <a:close/>
              </a:path>
            </a:pathLst>
          </a:custGeom>
        </p:spPr>
      </p:sp>
      <p:sp>
        <p:nvSpPr>
          <p:cNvPr id="770" name="Shape 7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Shape 7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7" name="Shape 7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Shape 7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8" name="Shape 7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5" name="Shape 7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Shape 7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0" name="Shape 8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Shape 8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6" name="Shape 8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Shape 8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3" name="Shape 8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Shape 8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1" name="Shape 8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Shape 83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37" name="Shape 8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Shape 84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50" name="Shape 8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58" name="Shape 8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Shape 86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66" name="Shape 8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Shape 87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74" name="Shape 8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Shape 88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82" name="Shape 8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Shape 89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898" name="Shape 8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Shape 9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5" name="Shape 9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6" name="Shape 9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Shape 9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3" name="Shape 9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Shape 9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9" name="Shape 9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Shape 9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6" name="Shape 9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Shape 94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944" name="Shape 9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Shape 95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953" name="Shape 9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1" name="Shape 9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7" name="Shape 9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Shape 9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4" name="Shape 9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Shape 9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1" name="Shape 9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Shape 9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7" name="Shape 9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Shape 9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4" name="Shape 9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Shape 10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1" name="Shape 10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Shape 10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8" name="Shape 10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Shape 10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15" name="Shape 10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Shape 110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106" name="Shape 1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Shape 111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114" name="Shape 1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Shape 1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3" name="Shape 1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Shape 1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9" name="Shape 1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Shape 1140"/>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141" name="Shape 1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Shape 114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146" name="Shape 1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Shape 115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152" name="Shape 1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Shape 115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159" name="Shape 1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Shape 116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170" name="Shape 1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Shape 117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179" name="Shape 1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Shape 118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189" name="Shape 1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Shape 119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195" name="Shape 1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Shape 120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203" name="Shape 1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Shape 120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210" name="Shape 1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Shape 122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224" name="Shape 1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Shape 123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240" name="Shape 1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Shape 5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8" name="Shape 58"/>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rgbClr val="888888"/>
              </a:buClr>
              <a:buSzPts val="1400"/>
              <a:buFont typeface="Arial"/>
              <a:buNone/>
              <a:defRPr b="0" i="0" sz="3200" u="none" cap="none" strike="noStrike">
                <a:solidFill>
                  <a:srgbClr val="888888"/>
                </a:solidFill>
                <a:latin typeface="Arial"/>
                <a:ea typeface="Arial"/>
                <a:cs typeface="Arial"/>
                <a:sym typeface="Arial"/>
              </a:defRPr>
            </a:lvl1pPr>
            <a:lvl2pPr indent="0" lvl="1" marL="457200" marR="0" rtl="0" algn="ctr">
              <a:spcBef>
                <a:spcPts val="0"/>
              </a:spcBef>
              <a:spcAft>
                <a:spcPts val="0"/>
              </a:spcAft>
              <a:buClr>
                <a:srgbClr val="888888"/>
              </a:buClr>
              <a:buSzPts val="1400"/>
              <a:buFont typeface="Arial"/>
              <a:buNone/>
              <a:defRPr b="0" i="0" sz="2800" u="none" cap="none" strike="noStrike">
                <a:solidFill>
                  <a:srgbClr val="888888"/>
                </a:solidFill>
                <a:latin typeface="Arial"/>
                <a:ea typeface="Arial"/>
                <a:cs typeface="Arial"/>
                <a:sym typeface="Arial"/>
              </a:defRPr>
            </a:lvl2pPr>
            <a:lvl3pPr indent="0" lvl="2" marL="914400" marR="0" rtl="0" algn="ctr">
              <a:spcBef>
                <a:spcPts val="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3pPr>
            <a:lvl4pPr indent="0" lvl="3" marL="1371600" marR="0" rtl="0" algn="ctr">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4pPr>
            <a:lvl5pPr indent="0" lvl="4" marL="1828800" marR="0" rtl="0" algn="ctr">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5pPr>
            <a:lvl6pPr indent="0" lvl="5" marL="2286000" marR="0" rtl="0" algn="ctr">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9pPr>
          </a:lstStyle>
          <a:p/>
        </p:txBody>
      </p:sp>
      <p:sp>
        <p:nvSpPr>
          <p:cNvPr id="59" name="Shape 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60" name="Shape 6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61" name="Shape 6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62" name="Shape 62"/>
        <p:cNvGrpSpPr/>
        <p:nvPr/>
      </p:nvGrpSpPr>
      <p:grpSpPr>
        <a:xfrm>
          <a:off x="0" y="0"/>
          <a:ext cx="0" cy="0"/>
          <a:chOff x="0" y="0"/>
          <a:chExt cx="0" cy="0"/>
        </a:xfrm>
      </p:grpSpPr>
      <p:sp>
        <p:nvSpPr>
          <p:cNvPr id="63" name="Shape 6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Arial"/>
              <a:buNone/>
              <a:defRPr sz="4400">
                <a:solidFill>
                  <a:schemeClr val="dk1"/>
                </a:solidFill>
                <a:latin typeface="Arial"/>
                <a:ea typeface="Arial"/>
                <a:cs typeface="Arial"/>
                <a:sym typeface="Aria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4" name="Shape 6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317500" lvl="0" marL="457200" rtl="0" algn="l">
              <a:spcBef>
                <a:spcPts val="640"/>
              </a:spcBef>
              <a:spcAft>
                <a:spcPts val="0"/>
              </a:spcAft>
              <a:buClr>
                <a:schemeClr val="dk1"/>
              </a:buClr>
              <a:buSzPts val="1400"/>
              <a:buFont typeface="Arial"/>
              <a:buChar char="●"/>
              <a:defRPr sz="3200">
                <a:solidFill>
                  <a:schemeClr val="dk1"/>
                </a:solidFill>
                <a:latin typeface="Arial"/>
                <a:ea typeface="Arial"/>
                <a:cs typeface="Arial"/>
                <a:sym typeface="Arial"/>
              </a:defRPr>
            </a:lvl1pPr>
            <a:lvl2pPr indent="-317500" lvl="1" marL="914400" rtl="0" algn="l">
              <a:spcBef>
                <a:spcPts val="0"/>
              </a:spcBef>
              <a:spcAft>
                <a:spcPts val="0"/>
              </a:spcAft>
              <a:buClr>
                <a:schemeClr val="dk1"/>
              </a:buClr>
              <a:buSzPts val="1400"/>
              <a:buFont typeface="Arial"/>
              <a:buChar char="●"/>
              <a:defRPr sz="2800">
                <a:solidFill>
                  <a:schemeClr val="dk1"/>
                </a:solidFill>
                <a:latin typeface="Arial"/>
                <a:ea typeface="Arial"/>
                <a:cs typeface="Arial"/>
                <a:sym typeface="Arial"/>
              </a:defRPr>
            </a:lvl2pPr>
            <a:lvl3pPr indent="-317500" lvl="2" marL="1371600" rtl="0" algn="l">
              <a:spcBef>
                <a:spcPts val="0"/>
              </a:spcBef>
              <a:spcAft>
                <a:spcPts val="0"/>
              </a:spcAft>
              <a:buClr>
                <a:schemeClr val="dk1"/>
              </a:buClr>
              <a:buSzPts val="1400"/>
              <a:buFont typeface="Arial"/>
              <a:buChar char="●"/>
              <a:defRPr sz="2400">
                <a:solidFill>
                  <a:schemeClr val="dk1"/>
                </a:solidFill>
                <a:latin typeface="Arial"/>
                <a:ea typeface="Arial"/>
                <a:cs typeface="Arial"/>
                <a:sym typeface="Arial"/>
              </a:defRPr>
            </a:lvl3pPr>
            <a:lvl4pPr indent="-317500" lvl="3" marL="18288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4pPr>
            <a:lvl5pPr indent="-317500" lvl="4" marL="22860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5pPr>
            <a:lvl6pPr indent="-317500" lvl="5" marL="27432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indent="-317500" lvl="6" marL="32004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indent="-317500" lvl="7" marL="36576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indent="-317500" lvl="8" marL="41148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p:txBody>
      </p:sp>
      <p:sp>
        <p:nvSpPr>
          <p:cNvPr id="65" name="Shape 6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Shape 69"/>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lstStyle>
            <a:lvl1pPr lvl="0" rtl="0" algn="l">
              <a:spcBef>
                <a:spcPts val="0"/>
              </a:spcBef>
              <a:spcAft>
                <a:spcPts val="0"/>
              </a:spcAft>
              <a:buSzPts val="1400"/>
              <a:buNone/>
              <a:defRPr b="1" sz="4000" cap="small"/>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0" name="Shape 7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lstStyle>
            <a:lvl1pPr indent="-228600" lvl="0" marL="457200" rtl="0">
              <a:spcBef>
                <a:spcPts val="640"/>
              </a:spcBef>
              <a:spcAft>
                <a:spcPts val="0"/>
              </a:spcAft>
              <a:buClr>
                <a:srgbClr val="888888"/>
              </a:buClr>
              <a:buSzPts val="1400"/>
              <a:buFont typeface="Arial"/>
              <a:buNone/>
              <a:defRPr sz="2000">
                <a:solidFill>
                  <a:srgbClr val="888888"/>
                </a:solidFill>
              </a:defRPr>
            </a:lvl1pPr>
            <a:lvl2pPr indent="-228600" lvl="1" marL="914400" rtl="0">
              <a:spcBef>
                <a:spcPts val="0"/>
              </a:spcBef>
              <a:spcAft>
                <a:spcPts val="0"/>
              </a:spcAft>
              <a:buClr>
                <a:srgbClr val="888888"/>
              </a:buClr>
              <a:buSzPts val="1400"/>
              <a:buFont typeface="Arial"/>
              <a:buNone/>
              <a:defRPr sz="1800">
                <a:solidFill>
                  <a:srgbClr val="888888"/>
                </a:solidFill>
              </a:defRPr>
            </a:lvl2pPr>
            <a:lvl3pPr indent="-228600" lvl="2" marL="1371600" rtl="0">
              <a:spcBef>
                <a:spcPts val="0"/>
              </a:spcBef>
              <a:spcAft>
                <a:spcPts val="0"/>
              </a:spcAft>
              <a:buClr>
                <a:srgbClr val="888888"/>
              </a:buClr>
              <a:buSzPts val="1400"/>
              <a:buFont typeface="Arial"/>
              <a:buNone/>
              <a:defRPr sz="1600">
                <a:solidFill>
                  <a:srgbClr val="888888"/>
                </a:solidFill>
              </a:defRPr>
            </a:lvl3pPr>
            <a:lvl4pPr indent="-228600" lvl="3" marL="1828800" rtl="0">
              <a:spcBef>
                <a:spcPts val="0"/>
              </a:spcBef>
              <a:spcAft>
                <a:spcPts val="0"/>
              </a:spcAft>
              <a:buClr>
                <a:srgbClr val="888888"/>
              </a:buClr>
              <a:buSzPts val="1400"/>
              <a:buFont typeface="Arial"/>
              <a:buNone/>
              <a:defRPr sz="1400">
                <a:solidFill>
                  <a:srgbClr val="888888"/>
                </a:solidFill>
              </a:defRPr>
            </a:lvl4pPr>
            <a:lvl5pPr indent="-228600" lvl="4" marL="2286000" rtl="0">
              <a:spcBef>
                <a:spcPts val="0"/>
              </a:spcBef>
              <a:spcAft>
                <a:spcPts val="0"/>
              </a:spcAft>
              <a:buClr>
                <a:srgbClr val="888888"/>
              </a:buClr>
              <a:buSzPts val="1400"/>
              <a:buFont typeface="Arial"/>
              <a:buNone/>
              <a:defRPr sz="1400">
                <a:solidFill>
                  <a:srgbClr val="888888"/>
                </a:solidFill>
              </a:defRPr>
            </a:lvl5pPr>
            <a:lvl6pPr indent="-228600" lvl="5" marL="2743200" rtl="0">
              <a:spcBef>
                <a:spcPts val="0"/>
              </a:spcBef>
              <a:spcAft>
                <a:spcPts val="0"/>
              </a:spcAft>
              <a:buClr>
                <a:srgbClr val="888888"/>
              </a:buClr>
              <a:buSzPts val="1400"/>
              <a:buFont typeface="Arial"/>
              <a:buNone/>
              <a:defRPr sz="1400">
                <a:solidFill>
                  <a:srgbClr val="888888"/>
                </a:solidFill>
              </a:defRPr>
            </a:lvl6pPr>
            <a:lvl7pPr indent="-228600" lvl="6" marL="3200400" rtl="0">
              <a:spcBef>
                <a:spcPts val="0"/>
              </a:spcBef>
              <a:spcAft>
                <a:spcPts val="0"/>
              </a:spcAft>
              <a:buClr>
                <a:srgbClr val="888888"/>
              </a:buClr>
              <a:buSzPts val="1400"/>
              <a:buFont typeface="Arial"/>
              <a:buNone/>
              <a:defRPr sz="1400">
                <a:solidFill>
                  <a:srgbClr val="888888"/>
                </a:solidFill>
              </a:defRPr>
            </a:lvl7pPr>
            <a:lvl8pPr indent="-228600" lvl="7" marL="3657600" rtl="0">
              <a:spcBef>
                <a:spcPts val="0"/>
              </a:spcBef>
              <a:spcAft>
                <a:spcPts val="0"/>
              </a:spcAft>
              <a:buClr>
                <a:srgbClr val="888888"/>
              </a:buClr>
              <a:buSzPts val="1400"/>
              <a:buFont typeface="Arial"/>
              <a:buNone/>
              <a:defRPr sz="1400">
                <a:solidFill>
                  <a:srgbClr val="888888"/>
                </a:solidFill>
              </a:defRPr>
            </a:lvl8pPr>
            <a:lvl9pPr indent="-228600" lvl="8" marL="4114800" rtl="0">
              <a:spcBef>
                <a:spcPts val="0"/>
              </a:spcBef>
              <a:spcAft>
                <a:spcPts val="0"/>
              </a:spcAft>
              <a:buClr>
                <a:srgbClr val="888888"/>
              </a:buClr>
              <a:buSzPts val="1400"/>
              <a:buFont typeface="Arial"/>
              <a:buNone/>
              <a:defRPr sz="1400">
                <a:solidFill>
                  <a:srgbClr val="888888"/>
                </a:solidFill>
              </a:defRPr>
            </a:lvl9pPr>
          </a:lstStyle>
          <a:p/>
        </p:txBody>
      </p:sp>
      <p:sp>
        <p:nvSpPr>
          <p:cNvPr id="71" name="Shape 7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72" name="Shape 7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73" name="Shape 7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74" name="Shape 74"/>
        <p:cNvGrpSpPr/>
        <p:nvPr/>
      </p:nvGrpSpPr>
      <p:grpSpPr>
        <a:xfrm>
          <a:off x="0" y="0"/>
          <a:ext cx="0" cy="0"/>
          <a:chOff x="0" y="0"/>
          <a:chExt cx="0" cy="0"/>
        </a:xfrm>
      </p:grpSpPr>
      <p:sp>
        <p:nvSpPr>
          <p:cNvPr id="75" name="Shape 7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Arial"/>
              <a:buNone/>
              <a:defRPr sz="4400">
                <a:solidFill>
                  <a:schemeClr val="dk1"/>
                </a:solidFill>
                <a:latin typeface="Arial"/>
                <a:ea typeface="Arial"/>
                <a:cs typeface="Arial"/>
                <a:sym typeface="Aria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6" name="Shape 76"/>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lstStyle>
            <a:lvl1pPr indent="-317500" lvl="0" marL="457200" rtl="0">
              <a:spcBef>
                <a:spcPts val="640"/>
              </a:spcBef>
              <a:spcAft>
                <a:spcPts val="0"/>
              </a:spcAft>
              <a:buSzPts val="1400"/>
              <a:buChar char="●"/>
              <a:defRPr sz="2800"/>
            </a:lvl1pPr>
            <a:lvl2pPr indent="-317500" lvl="1" marL="914400" rtl="0">
              <a:spcBef>
                <a:spcPts val="0"/>
              </a:spcBef>
              <a:spcAft>
                <a:spcPts val="0"/>
              </a:spcAft>
              <a:buSzPts val="1400"/>
              <a:buChar char="●"/>
              <a:defRPr sz="2400"/>
            </a:lvl2pPr>
            <a:lvl3pPr indent="-317500" lvl="2" marL="1371600" rtl="0">
              <a:spcBef>
                <a:spcPts val="0"/>
              </a:spcBef>
              <a:spcAft>
                <a:spcPts val="0"/>
              </a:spcAft>
              <a:buSzPts val="1400"/>
              <a:buChar char="●"/>
              <a:defRPr sz="20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77" name="Shape 77"/>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lstStyle>
            <a:lvl1pPr indent="-317500" lvl="0" marL="457200" rtl="0">
              <a:spcBef>
                <a:spcPts val="640"/>
              </a:spcBef>
              <a:spcAft>
                <a:spcPts val="0"/>
              </a:spcAft>
              <a:buSzPts val="1400"/>
              <a:buChar char="●"/>
              <a:defRPr sz="2800"/>
            </a:lvl1pPr>
            <a:lvl2pPr indent="-317500" lvl="1" marL="914400" rtl="0">
              <a:spcBef>
                <a:spcPts val="0"/>
              </a:spcBef>
              <a:spcAft>
                <a:spcPts val="0"/>
              </a:spcAft>
              <a:buSzPts val="1400"/>
              <a:buChar char="●"/>
              <a:defRPr sz="2400"/>
            </a:lvl2pPr>
            <a:lvl3pPr indent="-317500" lvl="2" marL="1371600" rtl="0">
              <a:spcBef>
                <a:spcPts val="0"/>
              </a:spcBef>
              <a:spcAft>
                <a:spcPts val="0"/>
              </a:spcAft>
              <a:buSzPts val="1400"/>
              <a:buChar char="●"/>
              <a:defRPr sz="20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78" name="Shape 7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79" name="Shape 7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80" name="Shape 80"/>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81" name="Shape 81"/>
        <p:cNvGrpSpPr/>
        <p:nvPr/>
      </p:nvGrpSpPr>
      <p:grpSpPr>
        <a:xfrm>
          <a:off x="0" y="0"/>
          <a:ext cx="0" cy="0"/>
          <a:chOff x="0" y="0"/>
          <a:chExt cx="0" cy="0"/>
        </a:xfrm>
      </p:grpSpPr>
      <p:sp>
        <p:nvSpPr>
          <p:cNvPr id="82" name="Shape 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3" name="Shape 83"/>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lstStyle>
            <a:lvl1pPr indent="-228600" lvl="0" marL="457200" rtl="0">
              <a:spcBef>
                <a:spcPts val="640"/>
              </a:spcBef>
              <a:spcAft>
                <a:spcPts val="0"/>
              </a:spcAft>
              <a:buSzPts val="1400"/>
              <a:buFont typeface="Arial"/>
              <a:buNone/>
              <a:defRPr b="1" sz="2400"/>
            </a:lvl1pPr>
            <a:lvl2pPr indent="-228600" lvl="1" marL="914400" rtl="0">
              <a:spcBef>
                <a:spcPts val="0"/>
              </a:spcBef>
              <a:spcAft>
                <a:spcPts val="0"/>
              </a:spcAft>
              <a:buSzPts val="1400"/>
              <a:buFont typeface="Arial"/>
              <a:buNone/>
              <a:defRPr b="1" sz="2000"/>
            </a:lvl2pPr>
            <a:lvl3pPr indent="-228600" lvl="2" marL="1371600" rtl="0">
              <a:spcBef>
                <a:spcPts val="0"/>
              </a:spcBef>
              <a:spcAft>
                <a:spcPts val="0"/>
              </a:spcAft>
              <a:buSzPts val="1400"/>
              <a:buFont typeface="Arial"/>
              <a:buNone/>
              <a:defRPr b="1" sz="1800"/>
            </a:lvl3pPr>
            <a:lvl4pPr indent="-228600" lvl="3" marL="1828800" rtl="0">
              <a:spcBef>
                <a:spcPts val="0"/>
              </a:spcBef>
              <a:spcAft>
                <a:spcPts val="0"/>
              </a:spcAft>
              <a:buSzPts val="1400"/>
              <a:buFont typeface="Arial"/>
              <a:buNone/>
              <a:defRPr b="1" sz="1600"/>
            </a:lvl4pPr>
            <a:lvl5pPr indent="-228600" lvl="4" marL="2286000" rtl="0">
              <a:spcBef>
                <a:spcPts val="0"/>
              </a:spcBef>
              <a:spcAft>
                <a:spcPts val="0"/>
              </a:spcAft>
              <a:buSzPts val="1400"/>
              <a:buFont typeface="Arial"/>
              <a:buNone/>
              <a:defRPr b="1" sz="1600"/>
            </a:lvl5pPr>
            <a:lvl6pPr indent="-228600" lvl="5" marL="2743200" rtl="0">
              <a:spcBef>
                <a:spcPts val="0"/>
              </a:spcBef>
              <a:spcAft>
                <a:spcPts val="0"/>
              </a:spcAft>
              <a:buSzPts val="1400"/>
              <a:buFont typeface="Arial"/>
              <a:buNone/>
              <a:defRPr b="1" sz="1600"/>
            </a:lvl6pPr>
            <a:lvl7pPr indent="-228600" lvl="6" marL="3200400" rtl="0">
              <a:spcBef>
                <a:spcPts val="0"/>
              </a:spcBef>
              <a:spcAft>
                <a:spcPts val="0"/>
              </a:spcAft>
              <a:buSzPts val="1400"/>
              <a:buFont typeface="Arial"/>
              <a:buNone/>
              <a:defRPr b="1" sz="1600"/>
            </a:lvl7pPr>
            <a:lvl8pPr indent="-228600" lvl="7" marL="3657600" rtl="0">
              <a:spcBef>
                <a:spcPts val="0"/>
              </a:spcBef>
              <a:spcAft>
                <a:spcPts val="0"/>
              </a:spcAft>
              <a:buSzPts val="1400"/>
              <a:buFont typeface="Arial"/>
              <a:buNone/>
              <a:defRPr b="1" sz="1600"/>
            </a:lvl8pPr>
            <a:lvl9pPr indent="-228600" lvl="8" marL="4114800" rtl="0">
              <a:spcBef>
                <a:spcPts val="0"/>
              </a:spcBef>
              <a:spcAft>
                <a:spcPts val="0"/>
              </a:spcAft>
              <a:buSzPts val="1400"/>
              <a:buFont typeface="Arial"/>
              <a:buNone/>
              <a:defRPr b="1" sz="1600"/>
            </a:lvl9pPr>
          </a:lstStyle>
          <a:p/>
        </p:txBody>
      </p:sp>
      <p:sp>
        <p:nvSpPr>
          <p:cNvPr id="84" name="Shape 84"/>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lstStyle>
            <a:lvl1pPr indent="-317500" lvl="0" marL="457200" rtl="0">
              <a:spcBef>
                <a:spcPts val="640"/>
              </a:spcBef>
              <a:spcAft>
                <a:spcPts val="0"/>
              </a:spcAft>
              <a:buSzPts val="1400"/>
              <a:buChar char="●"/>
              <a:defRPr sz="24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85" name="Shape 85"/>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lstStyle>
            <a:lvl1pPr indent="-228600" lvl="0" marL="457200" rtl="0">
              <a:spcBef>
                <a:spcPts val="640"/>
              </a:spcBef>
              <a:spcAft>
                <a:spcPts val="0"/>
              </a:spcAft>
              <a:buSzPts val="1400"/>
              <a:buFont typeface="Arial"/>
              <a:buNone/>
              <a:defRPr b="1" sz="2400"/>
            </a:lvl1pPr>
            <a:lvl2pPr indent="-228600" lvl="1" marL="914400" rtl="0">
              <a:spcBef>
                <a:spcPts val="0"/>
              </a:spcBef>
              <a:spcAft>
                <a:spcPts val="0"/>
              </a:spcAft>
              <a:buSzPts val="1400"/>
              <a:buFont typeface="Arial"/>
              <a:buNone/>
              <a:defRPr b="1" sz="2000"/>
            </a:lvl2pPr>
            <a:lvl3pPr indent="-228600" lvl="2" marL="1371600" rtl="0">
              <a:spcBef>
                <a:spcPts val="0"/>
              </a:spcBef>
              <a:spcAft>
                <a:spcPts val="0"/>
              </a:spcAft>
              <a:buSzPts val="1400"/>
              <a:buFont typeface="Arial"/>
              <a:buNone/>
              <a:defRPr b="1" sz="1800"/>
            </a:lvl3pPr>
            <a:lvl4pPr indent="-228600" lvl="3" marL="1828800" rtl="0">
              <a:spcBef>
                <a:spcPts val="0"/>
              </a:spcBef>
              <a:spcAft>
                <a:spcPts val="0"/>
              </a:spcAft>
              <a:buSzPts val="1400"/>
              <a:buFont typeface="Arial"/>
              <a:buNone/>
              <a:defRPr b="1" sz="1600"/>
            </a:lvl4pPr>
            <a:lvl5pPr indent="-228600" lvl="4" marL="2286000" rtl="0">
              <a:spcBef>
                <a:spcPts val="0"/>
              </a:spcBef>
              <a:spcAft>
                <a:spcPts val="0"/>
              </a:spcAft>
              <a:buSzPts val="1400"/>
              <a:buFont typeface="Arial"/>
              <a:buNone/>
              <a:defRPr b="1" sz="1600"/>
            </a:lvl5pPr>
            <a:lvl6pPr indent="-228600" lvl="5" marL="2743200" rtl="0">
              <a:spcBef>
                <a:spcPts val="0"/>
              </a:spcBef>
              <a:spcAft>
                <a:spcPts val="0"/>
              </a:spcAft>
              <a:buSzPts val="1400"/>
              <a:buFont typeface="Arial"/>
              <a:buNone/>
              <a:defRPr b="1" sz="1600"/>
            </a:lvl6pPr>
            <a:lvl7pPr indent="-228600" lvl="6" marL="3200400" rtl="0">
              <a:spcBef>
                <a:spcPts val="0"/>
              </a:spcBef>
              <a:spcAft>
                <a:spcPts val="0"/>
              </a:spcAft>
              <a:buSzPts val="1400"/>
              <a:buFont typeface="Arial"/>
              <a:buNone/>
              <a:defRPr b="1" sz="1600"/>
            </a:lvl7pPr>
            <a:lvl8pPr indent="-228600" lvl="7" marL="3657600" rtl="0">
              <a:spcBef>
                <a:spcPts val="0"/>
              </a:spcBef>
              <a:spcAft>
                <a:spcPts val="0"/>
              </a:spcAft>
              <a:buSzPts val="1400"/>
              <a:buFont typeface="Arial"/>
              <a:buNone/>
              <a:defRPr b="1" sz="1600"/>
            </a:lvl8pPr>
            <a:lvl9pPr indent="-228600" lvl="8" marL="4114800" rtl="0">
              <a:spcBef>
                <a:spcPts val="0"/>
              </a:spcBef>
              <a:spcAft>
                <a:spcPts val="0"/>
              </a:spcAft>
              <a:buSzPts val="1400"/>
              <a:buFont typeface="Arial"/>
              <a:buNone/>
              <a:defRPr b="1" sz="1600"/>
            </a:lvl9pPr>
          </a:lstStyle>
          <a:p/>
        </p:txBody>
      </p:sp>
      <p:sp>
        <p:nvSpPr>
          <p:cNvPr id="86" name="Shape 86"/>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lstStyle>
            <a:lvl1pPr indent="-317500" lvl="0" marL="457200" rtl="0">
              <a:spcBef>
                <a:spcPts val="640"/>
              </a:spcBef>
              <a:spcAft>
                <a:spcPts val="0"/>
              </a:spcAft>
              <a:buSzPts val="1400"/>
              <a:buChar char="●"/>
              <a:defRPr sz="24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87" name="Shape 8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88" name="Shape 8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89" name="Shape 89"/>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Shape 9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Arial"/>
              <a:buNone/>
              <a:defRPr sz="4400">
                <a:solidFill>
                  <a:schemeClr val="dk1"/>
                </a:solidFill>
                <a:latin typeface="Arial"/>
                <a:ea typeface="Arial"/>
                <a:cs typeface="Arial"/>
                <a:sym typeface="Aria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2" name="Shape 9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93" name="Shape 9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94" name="Shape 9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Shape 9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97" name="Shape 9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98" name="Shape 9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WITH_CAPTION_TEXT" type="objTx">
  <p:cSld name="OBJECT_WITH_CAPTION_TEXT">
    <p:spTree>
      <p:nvGrpSpPr>
        <p:cNvPr id="99" name="Shape 99"/>
        <p:cNvGrpSpPr/>
        <p:nvPr/>
      </p:nvGrpSpPr>
      <p:grpSpPr>
        <a:xfrm>
          <a:off x="0" y="0"/>
          <a:ext cx="0" cy="0"/>
          <a:chOff x="0" y="0"/>
          <a:chExt cx="0" cy="0"/>
        </a:xfrm>
      </p:grpSpPr>
      <p:sp>
        <p:nvSpPr>
          <p:cNvPr id="100" name="Shape 100"/>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1400"/>
              <a:buNone/>
              <a:defRPr b="1" sz="20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1" name="Shape 101"/>
          <p:cNvSpPr txBox="1"/>
          <p:nvPr>
            <p:ph idx="1" type="body"/>
          </p:nvPr>
        </p:nvSpPr>
        <p:spPr>
          <a:xfrm>
            <a:off x="3575050" y="204788"/>
            <a:ext cx="5111700" cy="4389600"/>
          </a:xfrm>
          <a:prstGeom prst="rect">
            <a:avLst/>
          </a:prstGeom>
          <a:noFill/>
          <a:ln>
            <a:noFill/>
          </a:ln>
        </p:spPr>
        <p:txBody>
          <a:bodyPr anchorCtr="0" anchor="t" bIns="91425" lIns="91425" spcFirstLastPara="1" rIns="91425" wrap="square" tIns="91425"/>
          <a:lstStyle>
            <a:lvl1pPr indent="-317500" lvl="0" marL="457200" rtl="0">
              <a:spcBef>
                <a:spcPts val="640"/>
              </a:spcBef>
              <a:spcAft>
                <a:spcPts val="0"/>
              </a:spcAft>
              <a:buSzPts val="1400"/>
              <a:buChar char="●"/>
              <a:defRPr sz="3200"/>
            </a:lvl1pPr>
            <a:lvl2pPr indent="-317500" lvl="1" marL="914400" rtl="0">
              <a:spcBef>
                <a:spcPts val="0"/>
              </a:spcBef>
              <a:spcAft>
                <a:spcPts val="0"/>
              </a:spcAft>
              <a:buSzPts val="1400"/>
              <a:buChar char="●"/>
              <a:defRPr sz="2800"/>
            </a:lvl2pPr>
            <a:lvl3pPr indent="-317500" lvl="2" marL="1371600" rtl="0">
              <a:spcBef>
                <a:spcPts val="0"/>
              </a:spcBef>
              <a:spcAft>
                <a:spcPts val="0"/>
              </a:spcAft>
              <a:buSzPts val="1400"/>
              <a:buChar char="●"/>
              <a:defRPr sz="2400"/>
            </a:lvl3pPr>
            <a:lvl4pPr indent="-317500" lvl="3" marL="1828800" rtl="0">
              <a:spcBef>
                <a:spcPts val="0"/>
              </a:spcBef>
              <a:spcAft>
                <a:spcPts val="0"/>
              </a:spcAft>
              <a:buSzPts val="1400"/>
              <a:buChar char="●"/>
              <a:defRPr sz="2000"/>
            </a:lvl4pPr>
            <a:lvl5pPr indent="-317500" lvl="4" marL="2286000" rtl="0">
              <a:spcBef>
                <a:spcPts val="0"/>
              </a:spcBef>
              <a:spcAft>
                <a:spcPts val="0"/>
              </a:spcAft>
              <a:buSzPts val="1400"/>
              <a:buChar char="●"/>
              <a:defRPr sz="2000"/>
            </a:lvl5pPr>
            <a:lvl6pPr indent="-317500" lvl="5" marL="2743200" rtl="0">
              <a:spcBef>
                <a:spcPts val="0"/>
              </a:spcBef>
              <a:spcAft>
                <a:spcPts val="0"/>
              </a:spcAft>
              <a:buSzPts val="1400"/>
              <a:buChar char="●"/>
              <a:defRPr sz="2000"/>
            </a:lvl6pPr>
            <a:lvl7pPr indent="-317500" lvl="6" marL="3200400" rtl="0">
              <a:spcBef>
                <a:spcPts val="0"/>
              </a:spcBef>
              <a:spcAft>
                <a:spcPts val="0"/>
              </a:spcAft>
              <a:buSzPts val="1400"/>
              <a:buChar char="●"/>
              <a:defRPr sz="2000"/>
            </a:lvl7pPr>
            <a:lvl8pPr indent="-317500" lvl="7" marL="3657600" rtl="0">
              <a:spcBef>
                <a:spcPts val="0"/>
              </a:spcBef>
              <a:spcAft>
                <a:spcPts val="0"/>
              </a:spcAft>
              <a:buSzPts val="1400"/>
              <a:buChar char="●"/>
              <a:defRPr sz="2000"/>
            </a:lvl8pPr>
            <a:lvl9pPr indent="-317500" lvl="8" marL="4114800" rtl="0">
              <a:spcBef>
                <a:spcPts val="0"/>
              </a:spcBef>
              <a:spcAft>
                <a:spcPts val="0"/>
              </a:spcAft>
              <a:buSzPts val="1400"/>
              <a:buChar char="●"/>
              <a:defRPr sz="2000"/>
            </a:lvl9pPr>
          </a:lstStyle>
          <a:p/>
        </p:txBody>
      </p:sp>
      <p:sp>
        <p:nvSpPr>
          <p:cNvPr id="102" name="Shape 102"/>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lstStyle>
            <a:lvl1pPr indent="-228600" lvl="0" marL="457200" rtl="0">
              <a:spcBef>
                <a:spcPts val="640"/>
              </a:spcBef>
              <a:spcAft>
                <a:spcPts val="0"/>
              </a:spcAft>
              <a:buSzPts val="1400"/>
              <a:buFont typeface="Arial"/>
              <a:buNone/>
              <a:defRPr sz="1400"/>
            </a:lvl1pPr>
            <a:lvl2pPr indent="-228600" lvl="1" marL="914400" rtl="0">
              <a:spcBef>
                <a:spcPts val="0"/>
              </a:spcBef>
              <a:spcAft>
                <a:spcPts val="0"/>
              </a:spcAft>
              <a:buSzPts val="1400"/>
              <a:buFont typeface="Arial"/>
              <a:buNone/>
              <a:defRPr sz="1200"/>
            </a:lvl2pPr>
            <a:lvl3pPr indent="-228600" lvl="2" marL="1371600" rtl="0">
              <a:spcBef>
                <a:spcPts val="0"/>
              </a:spcBef>
              <a:spcAft>
                <a:spcPts val="0"/>
              </a:spcAft>
              <a:buSzPts val="1400"/>
              <a:buFont typeface="Arial"/>
              <a:buNone/>
              <a:defRPr sz="1000"/>
            </a:lvl3pPr>
            <a:lvl4pPr indent="-228600" lvl="3" marL="1828800" rtl="0">
              <a:spcBef>
                <a:spcPts val="0"/>
              </a:spcBef>
              <a:spcAft>
                <a:spcPts val="0"/>
              </a:spcAft>
              <a:buSzPts val="1400"/>
              <a:buFont typeface="Arial"/>
              <a:buNone/>
              <a:defRPr sz="900"/>
            </a:lvl4pPr>
            <a:lvl5pPr indent="-228600" lvl="4" marL="2286000" rtl="0">
              <a:spcBef>
                <a:spcPts val="0"/>
              </a:spcBef>
              <a:spcAft>
                <a:spcPts val="0"/>
              </a:spcAft>
              <a:buSzPts val="1400"/>
              <a:buFont typeface="Arial"/>
              <a:buNone/>
              <a:defRPr sz="900"/>
            </a:lvl5pPr>
            <a:lvl6pPr indent="-228600" lvl="5" marL="2743200" rtl="0">
              <a:spcBef>
                <a:spcPts val="0"/>
              </a:spcBef>
              <a:spcAft>
                <a:spcPts val="0"/>
              </a:spcAft>
              <a:buSzPts val="1400"/>
              <a:buFont typeface="Arial"/>
              <a:buNone/>
              <a:defRPr sz="900"/>
            </a:lvl6pPr>
            <a:lvl7pPr indent="-228600" lvl="6" marL="3200400" rtl="0">
              <a:spcBef>
                <a:spcPts val="0"/>
              </a:spcBef>
              <a:spcAft>
                <a:spcPts val="0"/>
              </a:spcAft>
              <a:buSzPts val="1400"/>
              <a:buFont typeface="Arial"/>
              <a:buNone/>
              <a:defRPr sz="900"/>
            </a:lvl7pPr>
            <a:lvl8pPr indent="-228600" lvl="7" marL="3657600" rtl="0">
              <a:spcBef>
                <a:spcPts val="0"/>
              </a:spcBef>
              <a:spcAft>
                <a:spcPts val="0"/>
              </a:spcAft>
              <a:buSzPts val="1400"/>
              <a:buFont typeface="Arial"/>
              <a:buNone/>
              <a:defRPr sz="900"/>
            </a:lvl8pPr>
            <a:lvl9pPr indent="-228600" lvl="8" marL="4114800" rtl="0">
              <a:spcBef>
                <a:spcPts val="0"/>
              </a:spcBef>
              <a:spcAft>
                <a:spcPts val="0"/>
              </a:spcAft>
              <a:buSzPts val="1400"/>
              <a:buFont typeface="Arial"/>
              <a:buNone/>
              <a:defRPr sz="900"/>
            </a:lvl9pPr>
          </a:lstStyle>
          <a:p/>
        </p:txBody>
      </p:sp>
      <p:sp>
        <p:nvSpPr>
          <p:cNvPr id="103" name="Shape 10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_WITH_CAPTION_TEXT" type="picTx">
  <p:cSld name="PICTURE_WITH_CAPTION_TEXT">
    <p:spTree>
      <p:nvGrpSpPr>
        <p:cNvPr id="106" name="Shape 106"/>
        <p:cNvGrpSpPr/>
        <p:nvPr/>
      </p:nvGrpSpPr>
      <p:grpSpPr>
        <a:xfrm>
          <a:off x="0" y="0"/>
          <a:ext cx="0" cy="0"/>
          <a:chOff x="0" y="0"/>
          <a:chExt cx="0" cy="0"/>
        </a:xfrm>
      </p:grpSpPr>
      <p:sp>
        <p:nvSpPr>
          <p:cNvPr id="107" name="Shape 107"/>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1400"/>
              <a:buNone/>
              <a:defRPr b="1" sz="20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Shape 108"/>
          <p:cNvSpPr/>
          <p:nvPr>
            <p:ph idx="2" type="pic"/>
          </p:nvPr>
        </p:nvSpPr>
        <p:spPr>
          <a:xfrm>
            <a:off x="1792288" y="459581"/>
            <a:ext cx="5486400" cy="3086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888888"/>
              </a:buClr>
              <a:buSzPts val="1400"/>
              <a:buFont typeface="Arial"/>
              <a:buNone/>
              <a:defRPr b="0" i="0" sz="3200" u="none" cap="none" strike="noStrike">
                <a:solidFill>
                  <a:srgbClr val="888888"/>
                </a:solidFill>
                <a:latin typeface="Arial"/>
                <a:ea typeface="Arial"/>
                <a:cs typeface="Arial"/>
                <a:sym typeface="Arial"/>
              </a:defRPr>
            </a:lvl1pPr>
            <a:lvl2pPr indent="0" lvl="1" marL="457200" marR="0" rtl="0" algn="l">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09" name="Shape 109"/>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lstStyle>
            <a:lvl1pPr indent="-228600" lvl="0" marL="457200" rtl="0">
              <a:spcBef>
                <a:spcPts val="640"/>
              </a:spcBef>
              <a:spcAft>
                <a:spcPts val="0"/>
              </a:spcAft>
              <a:buSzPts val="1400"/>
              <a:buFont typeface="Arial"/>
              <a:buNone/>
              <a:defRPr sz="1400"/>
            </a:lvl1pPr>
            <a:lvl2pPr indent="-228600" lvl="1" marL="914400" rtl="0">
              <a:spcBef>
                <a:spcPts val="0"/>
              </a:spcBef>
              <a:spcAft>
                <a:spcPts val="0"/>
              </a:spcAft>
              <a:buSzPts val="1400"/>
              <a:buFont typeface="Arial"/>
              <a:buNone/>
              <a:defRPr sz="1200"/>
            </a:lvl2pPr>
            <a:lvl3pPr indent="-228600" lvl="2" marL="1371600" rtl="0">
              <a:spcBef>
                <a:spcPts val="0"/>
              </a:spcBef>
              <a:spcAft>
                <a:spcPts val="0"/>
              </a:spcAft>
              <a:buSzPts val="1400"/>
              <a:buFont typeface="Arial"/>
              <a:buNone/>
              <a:defRPr sz="1000"/>
            </a:lvl3pPr>
            <a:lvl4pPr indent="-228600" lvl="3" marL="1828800" rtl="0">
              <a:spcBef>
                <a:spcPts val="0"/>
              </a:spcBef>
              <a:spcAft>
                <a:spcPts val="0"/>
              </a:spcAft>
              <a:buSzPts val="1400"/>
              <a:buFont typeface="Arial"/>
              <a:buNone/>
              <a:defRPr sz="900"/>
            </a:lvl4pPr>
            <a:lvl5pPr indent="-228600" lvl="4" marL="2286000" rtl="0">
              <a:spcBef>
                <a:spcPts val="0"/>
              </a:spcBef>
              <a:spcAft>
                <a:spcPts val="0"/>
              </a:spcAft>
              <a:buSzPts val="1400"/>
              <a:buFont typeface="Arial"/>
              <a:buNone/>
              <a:defRPr sz="900"/>
            </a:lvl5pPr>
            <a:lvl6pPr indent="-228600" lvl="5" marL="2743200" rtl="0">
              <a:spcBef>
                <a:spcPts val="0"/>
              </a:spcBef>
              <a:spcAft>
                <a:spcPts val="0"/>
              </a:spcAft>
              <a:buSzPts val="1400"/>
              <a:buFont typeface="Arial"/>
              <a:buNone/>
              <a:defRPr sz="900"/>
            </a:lvl6pPr>
            <a:lvl7pPr indent="-228600" lvl="6" marL="3200400" rtl="0">
              <a:spcBef>
                <a:spcPts val="0"/>
              </a:spcBef>
              <a:spcAft>
                <a:spcPts val="0"/>
              </a:spcAft>
              <a:buSzPts val="1400"/>
              <a:buFont typeface="Arial"/>
              <a:buNone/>
              <a:defRPr sz="900"/>
            </a:lvl7pPr>
            <a:lvl8pPr indent="-228600" lvl="7" marL="3657600" rtl="0">
              <a:spcBef>
                <a:spcPts val="0"/>
              </a:spcBef>
              <a:spcAft>
                <a:spcPts val="0"/>
              </a:spcAft>
              <a:buSzPts val="1400"/>
              <a:buFont typeface="Arial"/>
              <a:buNone/>
              <a:defRPr sz="900"/>
            </a:lvl8pPr>
            <a:lvl9pPr indent="-228600" lvl="8" marL="4114800" rtl="0">
              <a:spcBef>
                <a:spcPts val="0"/>
              </a:spcBef>
              <a:spcAft>
                <a:spcPts val="0"/>
              </a:spcAft>
              <a:buSzPts val="1400"/>
              <a:buFont typeface="Arial"/>
              <a:buNone/>
              <a:defRPr sz="900"/>
            </a:lvl9pPr>
          </a:lstStyle>
          <a:p/>
        </p:txBody>
      </p:sp>
      <p:sp>
        <p:nvSpPr>
          <p:cNvPr id="110" name="Shape 1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11" name="Shape 1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12" name="Shape 112"/>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EXT" type="vertTx">
  <p:cSld name="VERTICAL_TEXT">
    <p:spTree>
      <p:nvGrpSpPr>
        <p:cNvPr id="113" name="Shape 113"/>
        <p:cNvGrpSpPr/>
        <p:nvPr/>
      </p:nvGrpSpPr>
      <p:grpSpPr>
        <a:xfrm>
          <a:off x="0" y="0"/>
          <a:ext cx="0" cy="0"/>
          <a:chOff x="0" y="0"/>
          <a:chExt cx="0" cy="0"/>
        </a:xfrm>
      </p:grpSpPr>
      <p:sp>
        <p:nvSpPr>
          <p:cNvPr id="114" name="Shape 1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Arial"/>
              <a:buNone/>
              <a:defRPr sz="4400">
                <a:solidFill>
                  <a:schemeClr val="dk1"/>
                </a:solidFill>
                <a:latin typeface="Arial"/>
                <a:ea typeface="Arial"/>
                <a:cs typeface="Arial"/>
                <a:sym typeface="Aria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5" name="Shape 115"/>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lstStyle>
            <a:lvl1pPr indent="-317500" lvl="0" marL="457200" rtl="0" algn="l">
              <a:spcBef>
                <a:spcPts val="640"/>
              </a:spcBef>
              <a:spcAft>
                <a:spcPts val="0"/>
              </a:spcAft>
              <a:buClr>
                <a:schemeClr val="dk1"/>
              </a:buClr>
              <a:buSzPts val="1400"/>
              <a:buFont typeface="Arial"/>
              <a:buChar char="●"/>
              <a:defRPr sz="3200">
                <a:solidFill>
                  <a:schemeClr val="dk1"/>
                </a:solidFill>
                <a:latin typeface="Arial"/>
                <a:ea typeface="Arial"/>
                <a:cs typeface="Arial"/>
                <a:sym typeface="Arial"/>
              </a:defRPr>
            </a:lvl1pPr>
            <a:lvl2pPr indent="-317500" lvl="1" marL="914400" rtl="0" algn="l">
              <a:spcBef>
                <a:spcPts val="0"/>
              </a:spcBef>
              <a:spcAft>
                <a:spcPts val="0"/>
              </a:spcAft>
              <a:buClr>
                <a:schemeClr val="dk1"/>
              </a:buClr>
              <a:buSzPts val="1400"/>
              <a:buFont typeface="Arial"/>
              <a:buChar char="●"/>
              <a:defRPr sz="2800">
                <a:solidFill>
                  <a:schemeClr val="dk1"/>
                </a:solidFill>
                <a:latin typeface="Arial"/>
                <a:ea typeface="Arial"/>
                <a:cs typeface="Arial"/>
                <a:sym typeface="Arial"/>
              </a:defRPr>
            </a:lvl2pPr>
            <a:lvl3pPr indent="-317500" lvl="2" marL="1371600" rtl="0" algn="l">
              <a:spcBef>
                <a:spcPts val="0"/>
              </a:spcBef>
              <a:spcAft>
                <a:spcPts val="0"/>
              </a:spcAft>
              <a:buClr>
                <a:schemeClr val="dk1"/>
              </a:buClr>
              <a:buSzPts val="1400"/>
              <a:buFont typeface="Arial"/>
              <a:buChar char="●"/>
              <a:defRPr sz="2400">
                <a:solidFill>
                  <a:schemeClr val="dk1"/>
                </a:solidFill>
                <a:latin typeface="Arial"/>
                <a:ea typeface="Arial"/>
                <a:cs typeface="Arial"/>
                <a:sym typeface="Arial"/>
              </a:defRPr>
            </a:lvl3pPr>
            <a:lvl4pPr indent="-317500" lvl="3" marL="18288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4pPr>
            <a:lvl5pPr indent="-317500" lvl="4" marL="22860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5pPr>
            <a:lvl6pPr indent="-317500" lvl="5" marL="27432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indent="-317500" lvl="6" marL="32004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indent="-317500" lvl="7" marL="36576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indent="-317500" lvl="8" marL="41148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p:txBody>
      </p:sp>
      <p:sp>
        <p:nvSpPr>
          <p:cNvPr id="116" name="Shape 1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17" name="Shape 1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18" name="Shape 11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ITLE_AND_VERTICAL_TEXT" type="vertTitleAndTx">
  <p:cSld name="VERTICAL_TITLE_AND_VERTICAL_TEXT">
    <p:spTree>
      <p:nvGrpSpPr>
        <p:cNvPr id="119" name="Shape 119"/>
        <p:cNvGrpSpPr/>
        <p:nvPr/>
      </p:nvGrpSpPr>
      <p:grpSpPr>
        <a:xfrm>
          <a:off x="0" y="0"/>
          <a:ext cx="0" cy="0"/>
          <a:chOff x="0" y="0"/>
          <a:chExt cx="0" cy="0"/>
        </a:xfrm>
      </p:grpSpPr>
      <p:sp>
        <p:nvSpPr>
          <p:cNvPr id="120" name="Shape 120"/>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1400"/>
              <a:buFont typeface="Arial"/>
              <a:buNone/>
              <a:defRPr sz="4400">
                <a:solidFill>
                  <a:schemeClr val="dk1"/>
                </a:solidFill>
                <a:latin typeface="Arial"/>
                <a:ea typeface="Arial"/>
                <a:cs typeface="Arial"/>
                <a:sym typeface="Aria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1" name="Shape 121"/>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lstStyle>
            <a:lvl1pPr indent="-317500" lvl="0" marL="457200" rtl="0" algn="l">
              <a:spcBef>
                <a:spcPts val="640"/>
              </a:spcBef>
              <a:spcAft>
                <a:spcPts val="0"/>
              </a:spcAft>
              <a:buClr>
                <a:schemeClr val="dk1"/>
              </a:buClr>
              <a:buSzPts val="1400"/>
              <a:buFont typeface="Arial"/>
              <a:buChar char="●"/>
              <a:defRPr sz="3200">
                <a:solidFill>
                  <a:schemeClr val="dk1"/>
                </a:solidFill>
                <a:latin typeface="Arial"/>
                <a:ea typeface="Arial"/>
                <a:cs typeface="Arial"/>
                <a:sym typeface="Arial"/>
              </a:defRPr>
            </a:lvl1pPr>
            <a:lvl2pPr indent="-317500" lvl="1" marL="914400" rtl="0" algn="l">
              <a:spcBef>
                <a:spcPts val="0"/>
              </a:spcBef>
              <a:spcAft>
                <a:spcPts val="0"/>
              </a:spcAft>
              <a:buClr>
                <a:schemeClr val="dk1"/>
              </a:buClr>
              <a:buSzPts val="1400"/>
              <a:buFont typeface="Arial"/>
              <a:buChar char="●"/>
              <a:defRPr sz="2800">
                <a:solidFill>
                  <a:schemeClr val="dk1"/>
                </a:solidFill>
                <a:latin typeface="Arial"/>
                <a:ea typeface="Arial"/>
                <a:cs typeface="Arial"/>
                <a:sym typeface="Arial"/>
              </a:defRPr>
            </a:lvl2pPr>
            <a:lvl3pPr indent="-317500" lvl="2" marL="1371600" rtl="0" algn="l">
              <a:spcBef>
                <a:spcPts val="0"/>
              </a:spcBef>
              <a:spcAft>
                <a:spcPts val="0"/>
              </a:spcAft>
              <a:buClr>
                <a:schemeClr val="dk1"/>
              </a:buClr>
              <a:buSzPts val="1400"/>
              <a:buFont typeface="Arial"/>
              <a:buChar char="●"/>
              <a:defRPr sz="2400">
                <a:solidFill>
                  <a:schemeClr val="dk1"/>
                </a:solidFill>
                <a:latin typeface="Arial"/>
                <a:ea typeface="Arial"/>
                <a:cs typeface="Arial"/>
                <a:sym typeface="Arial"/>
              </a:defRPr>
            </a:lvl3pPr>
            <a:lvl4pPr indent="-317500" lvl="3" marL="18288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4pPr>
            <a:lvl5pPr indent="-317500" lvl="4" marL="22860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5pPr>
            <a:lvl6pPr indent="-317500" lvl="5" marL="27432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6pPr>
            <a:lvl7pPr indent="-317500" lvl="6" marL="32004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7pPr>
            <a:lvl8pPr indent="-317500" lvl="7" marL="36576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8pPr>
            <a:lvl9pPr indent="-317500" lvl="8" marL="4114800" rtl="0" algn="l">
              <a:spcBef>
                <a:spcPts val="0"/>
              </a:spcBef>
              <a:spcAft>
                <a:spcPts val="0"/>
              </a:spcAft>
              <a:buClr>
                <a:schemeClr val="dk1"/>
              </a:buClr>
              <a:buSzPts val="1400"/>
              <a:buFont typeface="Arial"/>
              <a:buChar char="●"/>
              <a:defRPr sz="2000">
                <a:solidFill>
                  <a:schemeClr val="dk1"/>
                </a:solidFill>
                <a:latin typeface="Arial"/>
                <a:ea typeface="Arial"/>
                <a:cs typeface="Arial"/>
                <a:sym typeface="Arial"/>
              </a:defRPr>
            </a:lvl9pPr>
          </a:lstStyle>
          <a:p/>
        </p:txBody>
      </p:sp>
      <p:sp>
        <p:nvSpPr>
          <p:cNvPr id="122" name="Shape 1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23" name="Shape 1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8" name="Shape 128"/>
        <p:cNvGrpSpPr/>
        <p:nvPr/>
      </p:nvGrpSpPr>
      <p:grpSpPr>
        <a:xfrm>
          <a:off x="0" y="0"/>
          <a:ext cx="0" cy="0"/>
          <a:chOff x="0" y="0"/>
          <a:chExt cx="0" cy="0"/>
        </a:xfrm>
      </p:grpSpPr>
      <p:sp>
        <p:nvSpPr>
          <p:cNvPr id="129" name="Shape 129"/>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lstStyle>
            <a:lvl1pPr lvl="0"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130" name="Shape 13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lstStyle>
            <a:lvl1pPr lvl="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1" name="Shape 131"/>
        <p:cNvGrpSpPr/>
        <p:nvPr/>
      </p:nvGrpSpPr>
      <p:grpSpPr>
        <a:xfrm>
          <a:off x="0" y="0"/>
          <a:ext cx="0" cy="0"/>
          <a:chOff x="0" y="0"/>
          <a:chExt cx="0" cy="0"/>
        </a:xfrm>
      </p:grpSpPr>
      <p:sp>
        <p:nvSpPr>
          <p:cNvPr id="132" name="Shape 13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33" name="Shape 13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34" name="Shape 134"/>
        <p:cNvGrpSpPr/>
        <p:nvPr/>
      </p:nvGrpSpPr>
      <p:grpSpPr>
        <a:xfrm>
          <a:off x="0" y="0"/>
          <a:ext cx="0" cy="0"/>
          <a:chOff x="0" y="0"/>
          <a:chExt cx="0" cy="0"/>
        </a:xfrm>
      </p:grpSpPr>
      <p:sp>
        <p:nvSpPr>
          <p:cNvPr id="135" name="Shape 13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36" name="Shape 136"/>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37" name="Shape 13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8" name="Shape 138"/>
        <p:cNvGrpSpPr/>
        <p:nvPr/>
      </p:nvGrpSpPr>
      <p:grpSpPr>
        <a:xfrm>
          <a:off x="0" y="0"/>
          <a:ext cx="0" cy="0"/>
          <a:chOff x="0" y="0"/>
          <a:chExt cx="0" cy="0"/>
        </a:xfrm>
      </p:grpSpPr>
      <p:sp>
        <p:nvSpPr>
          <p:cNvPr id="139" name="Shape 1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0" name="Shape 140"/>
        <p:cNvGrpSpPr/>
        <p:nvPr/>
      </p:nvGrpSpPr>
      <p:grpSpPr>
        <a:xfrm>
          <a:off x="0" y="0"/>
          <a:ext cx="0" cy="0"/>
          <a:chOff x="0" y="0"/>
          <a:chExt cx="0" cy="0"/>
        </a:xfrm>
      </p:grpSpPr>
      <p:sp>
        <p:nvSpPr>
          <p:cNvPr id="141" name="Shape 141"/>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2" name="Shape 14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6" name="Shape 146"/>
        <p:cNvGrpSpPr/>
        <p:nvPr/>
      </p:nvGrpSpPr>
      <p:grpSpPr>
        <a:xfrm>
          <a:off x="0" y="0"/>
          <a:ext cx="0" cy="0"/>
          <a:chOff x="0" y="0"/>
          <a:chExt cx="0" cy="0"/>
        </a:xfrm>
      </p:grpSpPr>
      <p:sp>
        <p:nvSpPr>
          <p:cNvPr id="147" name="Shape 147"/>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48" name="Shape 148"/>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9" name="Shape 149"/>
        <p:cNvGrpSpPr/>
        <p:nvPr/>
      </p:nvGrpSpPr>
      <p:grpSpPr>
        <a:xfrm>
          <a:off x="0" y="0"/>
          <a:ext cx="0" cy="0"/>
          <a:chOff x="0" y="0"/>
          <a:chExt cx="0" cy="0"/>
        </a:xfrm>
      </p:grpSpPr>
      <p:sp>
        <p:nvSpPr>
          <p:cNvPr id="150" name="Shape 150"/>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1" name="Shape 151"/>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2" name="Shape 152"/>
        <p:cNvGrpSpPr/>
        <p:nvPr/>
      </p:nvGrpSpPr>
      <p:grpSpPr>
        <a:xfrm>
          <a:off x="0" y="0"/>
          <a:ext cx="0" cy="0"/>
          <a:chOff x="0" y="0"/>
          <a:chExt cx="0" cy="0"/>
        </a:xfrm>
      </p:grpSpPr>
      <p:sp>
        <p:nvSpPr>
          <p:cNvPr id="153" name="Shape 15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4" name="Shape 154"/>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55" name="Shape 155"/>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6" name="Shape 156"/>
        <p:cNvGrpSpPr/>
        <p:nvPr/>
      </p:nvGrpSpPr>
      <p:grpSpPr>
        <a:xfrm>
          <a:off x="0" y="0"/>
          <a:ext cx="0" cy="0"/>
          <a:chOff x="0" y="0"/>
          <a:chExt cx="0" cy="0"/>
        </a:xfrm>
      </p:grpSpPr>
      <p:sp>
        <p:nvSpPr>
          <p:cNvPr id="157" name="Shape 157"/>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8" name="Shape 158"/>
        <p:cNvGrpSpPr/>
        <p:nvPr/>
      </p:nvGrpSpPr>
      <p:grpSpPr>
        <a:xfrm>
          <a:off x="0" y="0"/>
          <a:ext cx="0" cy="0"/>
          <a:chOff x="0" y="0"/>
          <a:chExt cx="0" cy="0"/>
        </a:xfrm>
      </p:grpSpPr>
      <p:sp>
        <p:nvSpPr>
          <p:cNvPr id="159" name="Shape 159"/>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0" name="Shape 16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161" name="Shape 161"/>
        <p:cNvGrpSpPr/>
        <p:nvPr/>
      </p:nvGrpSpPr>
      <p:grpSpPr>
        <a:xfrm>
          <a:off x="0" y="0"/>
          <a:ext cx="0" cy="0"/>
          <a:chOff x="0" y="0"/>
          <a:chExt cx="0" cy="0"/>
        </a:xfrm>
      </p:grpSpPr>
      <p:sp>
        <p:nvSpPr>
          <p:cNvPr id="162" name="Shape 16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dk1"/>
              </a:buClr>
              <a:buSzPts val="3600"/>
              <a:buFont typeface="Calibri"/>
              <a:buNone/>
              <a:defRPr sz="4400">
                <a:solidFill>
                  <a:schemeClr val="dk1"/>
                </a:solidFill>
                <a:latin typeface="Calibri"/>
                <a:ea typeface="Calibri"/>
                <a:cs typeface="Calibri"/>
                <a:sym typeface="Calibri"/>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3" name="Shape 16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419100" lvl="0" marL="457200" rtl="0" algn="l">
              <a:spcBef>
                <a:spcPts val="640"/>
              </a:spcBef>
              <a:spcAft>
                <a:spcPts val="0"/>
              </a:spcAft>
              <a:buClr>
                <a:schemeClr val="dk1"/>
              </a:buClr>
              <a:buSzPts val="3000"/>
              <a:buFont typeface="Calibri"/>
              <a:buChar char="●"/>
              <a:defRPr sz="3200">
                <a:solidFill>
                  <a:schemeClr val="dk1"/>
                </a:solidFill>
                <a:latin typeface="Calibri"/>
                <a:ea typeface="Calibri"/>
                <a:cs typeface="Calibri"/>
                <a:sym typeface="Calibri"/>
              </a:defRPr>
            </a:lvl1pPr>
            <a:lvl2pPr indent="-381000" lvl="1" marL="914400" rtl="0" algn="l">
              <a:spcBef>
                <a:spcPts val="0"/>
              </a:spcBef>
              <a:spcAft>
                <a:spcPts val="0"/>
              </a:spcAft>
              <a:buClr>
                <a:schemeClr val="dk1"/>
              </a:buClr>
              <a:buSzPts val="2400"/>
              <a:buFont typeface="Calibri"/>
              <a:buChar char="●"/>
              <a:defRPr sz="2800">
                <a:solidFill>
                  <a:schemeClr val="dk1"/>
                </a:solidFill>
                <a:latin typeface="Calibri"/>
                <a:ea typeface="Calibri"/>
                <a:cs typeface="Calibri"/>
                <a:sym typeface="Calibri"/>
              </a:defRPr>
            </a:lvl2pPr>
            <a:lvl3pPr indent="-381000" lvl="2" marL="1371600" rtl="0" algn="l">
              <a:spcBef>
                <a:spcPts val="0"/>
              </a:spcBef>
              <a:spcAft>
                <a:spcPts val="0"/>
              </a:spcAft>
              <a:buClr>
                <a:schemeClr val="dk1"/>
              </a:buClr>
              <a:buSzPts val="2400"/>
              <a:buFont typeface="Calibri"/>
              <a:buChar char="●"/>
              <a:defRPr sz="2400">
                <a:solidFill>
                  <a:schemeClr val="dk1"/>
                </a:solidFill>
                <a:latin typeface="Calibri"/>
                <a:ea typeface="Calibri"/>
                <a:cs typeface="Calibri"/>
                <a:sym typeface="Calibri"/>
              </a:defRPr>
            </a:lvl3pPr>
            <a:lvl4pPr indent="-342900" lvl="3" marL="1828800" rtl="0" algn="l">
              <a:spcBef>
                <a:spcPts val="0"/>
              </a:spcBef>
              <a:spcAft>
                <a:spcPts val="0"/>
              </a:spcAft>
              <a:buClr>
                <a:schemeClr val="dk1"/>
              </a:buClr>
              <a:buSzPts val="1800"/>
              <a:buFont typeface="Calibri"/>
              <a:buChar char="●"/>
              <a:defRPr sz="2000">
                <a:solidFill>
                  <a:schemeClr val="dk1"/>
                </a:solidFill>
                <a:latin typeface="Calibri"/>
                <a:ea typeface="Calibri"/>
                <a:cs typeface="Calibri"/>
                <a:sym typeface="Calibri"/>
              </a:defRPr>
            </a:lvl4pPr>
            <a:lvl5pPr indent="-342900" lvl="4" marL="2286000" rtl="0" algn="l">
              <a:spcBef>
                <a:spcPts val="0"/>
              </a:spcBef>
              <a:spcAft>
                <a:spcPts val="0"/>
              </a:spcAft>
              <a:buClr>
                <a:schemeClr val="dk1"/>
              </a:buClr>
              <a:buSzPts val="1800"/>
              <a:buFont typeface="Calibri"/>
              <a:buChar char="●"/>
              <a:defRPr sz="2000">
                <a:solidFill>
                  <a:schemeClr val="dk1"/>
                </a:solidFill>
                <a:latin typeface="Calibri"/>
                <a:ea typeface="Calibri"/>
                <a:cs typeface="Calibri"/>
                <a:sym typeface="Calibri"/>
              </a:defRPr>
            </a:lvl5pPr>
            <a:lvl6pPr indent="-342900" lvl="5" marL="2743200" rtl="0" algn="l">
              <a:spcBef>
                <a:spcPts val="0"/>
              </a:spcBef>
              <a:spcAft>
                <a:spcPts val="0"/>
              </a:spcAft>
              <a:buClr>
                <a:schemeClr val="dk1"/>
              </a:buClr>
              <a:buSzPts val="1800"/>
              <a:buFont typeface="Calibri"/>
              <a:buChar char="●"/>
              <a:defRPr sz="2000">
                <a:solidFill>
                  <a:schemeClr val="dk1"/>
                </a:solidFill>
                <a:latin typeface="Calibri"/>
                <a:ea typeface="Calibri"/>
                <a:cs typeface="Calibri"/>
                <a:sym typeface="Calibri"/>
              </a:defRPr>
            </a:lvl6pPr>
            <a:lvl7pPr indent="-342900" lvl="6" marL="3200400" rtl="0" algn="l">
              <a:spcBef>
                <a:spcPts val="0"/>
              </a:spcBef>
              <a:spcAft>
                <a:spcPts val="0"/>
              </a:spcAft>
              <a:buClr>
                <a:schemeClr val="dk1"/>
              </a:buClr>
              <a:buSzPts val="1800"/>
              <a:buFont typeface="Calibri"/>
              <a:buChar char="●"/>
              <a:defRPr sz="2000">
                <a:solidFill>
                  <a:schemeClr val="dk1"/>
                </a:solidFill>
                <a:latin typeface="Calibri"/>
                <a:ea typeface="Calibri"/>
                <a:cs typeface="Calibri"/>
                <a:sym typeface="Calibri"/>
              </a:defRPr>
            </a:lvl7pPr>
            <a:lvl8pPr indent="-342900" lvl="7" marL="3657600" rtl="0" algn="l">
              <a:spcBef>
                <a:spcPts val="0"/>
              </a:spcBef>
              <a:spcAft>
                <a:spcPts val="0"/>
              </a:spcAft>
              <a:buClr>
                <a:schemeClr val="dk1"/>
              </a:buClr>
              <a:buSzPts val="1800"/>
              <a:buFont typeface="Calibri"/>
              <a:buChar char="●"/>
              <a:defRPr sz="2000">
                <a:solidFill>
                  <a:schemeClr val="dk1"/>
                </a:solidFill>
                <a:latin typeface="Calibri"/>
                <a:ea typeface="Calibri"/>
                <a:cs typeface="Calibri"/>
                <a:sym typeface="Calibri"/>
              </a:defRPr>
            </a:lvl8pPr>
            <a:lvl9pPr indent="-342900" lvl="8" marL="4114800" rtl="0" algn="l">
              <a:spcBef>
                <a:spcPts val="0"/>
              </a:spcBef>
              <a:spcAft>
                <a:spcPts val="0"/>
              </a:spcAft>
              <a:buClr>
                <a:schemeClr val="dk1"/>
              </a:buClr>
              <a:buSzPts val="1800"/>
              <a:buFont typeface="Calibri"/>
              <a:buChar char="●"/>
              <a:defRPr sz="2000">
                <a:solidFill>
                  <a:schemeClr val="dk1"/>
                </a:solidFill>
                <a:latin typeface="Calibri"/>
                <a:ea typeface="Calibri"/>
                <a:cs typeface="Calibri"/>
                <a:sym typeface="Calibri"/>
              </a:defRPr>
            </a:lvl9pPr>
          </a:lstStyle>
          <a:p/>
        </p:txBody>
      </p:sp>
      <p:sp>
        <p:nvSpPr>
          <p:cNvPr id="164" name="Shape 16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65" name="Shape 16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indent="-88900" lvl="1" marL="457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indent="-88900" lvl="2" marL="914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indent="-88900" lvl="3" marL="1371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indent="-88900" lvl="4" marL="18288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indent="-88900" lvl="5" marL="22860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indent="-88900" lvl="6" marL="27432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indent="-88900" lvl="7" marL="32004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indent="-88900" lvl="8" marL="3657600" marR="0" rtl="0" algn="l">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66" name="Shape 166"/>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1" name="Shape 171"/>
        <p:cNvGrpSpPr/>
        <p:nvPr/>
      </p:nvGrpSpPr>
      <p:grpSpPr>
        <a:xfrm>
          <a:off x="0" y="0"/>
          <a:ext cx="0" cy="0"/>
          <a:chOff x="0" y="0"/>
          <a:chExt cx="0" cy="0"/>
        </a:xfrm>
      </p:grpSpPr>
      <p:sp>
        <p:nvSpPr>
          <p:cNvPr id="172" name="Shape 172"/>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73" name="Shape 173"/>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74" name="Shape 17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5" name="Shape 175"/>
        <p:cNvGrpSpPr/>
        <p:nvPr/>
      </p:nvGrpSpPr>
      <p:grpSpPr>
        <a:xfrm>
          <a:off x="0" y="0"/>
          <a:ext cx="0" cy="0"/>
          <a:chOff x="0" y="0"/>
          <a:chExt cx="0" cy="0"/>
        </a:xfrm>
      </p:grpSpPr>
      <p:sp>
        <p:nvSpPr>
          <p:cNvPr id="176" name="Shape 176"/>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7" name="Shape 177"/>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78" name="Shape 17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9" name="Shape 179"/>
        <p:cNvGrpSpPr/>
        <p:nvPr/>
      </p:nvGrpSpPr>
      <p:grpSpPr>
        <a:xfrm>
          <a:off x="0" y="0"/>
          <a:ext cx="0" cy="0"/>
          <a:chOff x="0" y="0"/>
          <a:chExt cx="0" cy="0"/>
        </a:xfrm>
      </p:grpSpPr>
      <p:sp>
        <p:nvSpPr>
          <p:cNvPr id="180" name="Shape 180"/>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1" name="Shape 181"/>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82" name="Shape 182"/>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83" name="Shape 18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4" name="Shape 184"/>
        <p:cNvGrpSpPr/>
        <p:nvPr/>
      </p:nvGrpSpPr>
      <p:grpSpPr>
        <a:xfrm>
          <a:off x="0" y="0"/>
          <a:ext cx="0" cy="0"/>
          <a:chOff x="0" y="0"/>
          <a:chExt cx="0" cy="0"/>
        </a:xfrm>
      </p:grpSpPr>
      <p:sp>
        <p:nvSpPr>
          <p:cNvPr id="185" name="Shape 185"/>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6" name="Shape 18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7" name="Shape 187"/>
        <p:cNvGrpSpPr/>
        <p:nvPr/>
      </p:nvGrpSpPr>
      <p:grpSpPr>
        <a:xfrm>
          <a:off x="0" y="0"/>
          <a:ext cx="0" cy="0"/>
          <a:chOff x="0" y="0"/>
          <a:chExt cx="0" cy="0"/>
        </a:xfrm>
      </p:grpSpPr>
      <p:sp>
        <p:nvSpPr>
          <p:cNvPr id="188" name="Shape 188"/>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
        <p:nvSpPr>
          <p:cNvPr id="189" name="Shape 18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0" name="Shape 190"/>
        <p:cNvGrpSpPr/>
        <p:nvPr/>
      </p:nvGrpSpPr>
      <p:grpSpPr>
        <a:xfrm>
          <a:off x="0" y="0"/>
          <a:ext cx="0" cy="0"/>
          <a:chOff x="0" y="0"/>
          <a:chExt cx="0" cy="0"/>
        </a:xfrm>
      </p:grpSpPr>
      <p:sp>
        <p:nvSpPr>
          <p:cNvPr id="191" name="Shape 191"/>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2" name="Shape 192"/>
        <p:cNvGrpSpPr/>
        <p:nvPr/>
      </p:nvGrpSpPr>
      <p:grpSpPr>
        <a:xfrm>
          <a:off x="0" y="0"/>
          <a:ext cx="0" cy="0"/>
          <a:chOff x="0" y="0"/>
          <a:chExt cx="0" cy="0"/>
        </a:xfrm>
      </p:grpSpPr>
      <p:sp>
        <p:nvSpPr>
          <p:cNvPr id="193" name="Shape 193"/>
          <p:cNvSpPr txBox="1"/>
          <p:nvPr>
            <p:ph type="title"/>
          </p:nvPr>
        </p:nvSpPr>
        <p:spPr>
          <a:xfrm>
            <a:off x="800100" y="214"/>
            <a:ext cx="7543800" cy="576600"/>
          </a:xfrm>
          <a:prstGeom prst="rect">
            <a:avLst/>
          </a:prstGeom>
          <a:noFill/>
          <a:ln>
            <a:noFill/>
          </a:ln>
        </p:spPr>
        <p:txBody>
          <a:bodyPr anchorCtr="0" anchor="b" bIns="91425" lIns="91425" spcFirstLastPara="1" rIns="91425" wrap="square" tIns="91425"/>
          <a:lstStyle>
            <a:lvl1pPr lvl="0" marL="0" rtl="0">
              <a:spcBef>
                <a:spcPts val="0"/>
              </a:spcBef>
              <a:spcAft>
                <a:spcPts val="0"/>
              </a:spcAft>
              <a:buSzPts val="3600"/>
              <a:buNone/>
              <a:defRPr sz="4800">
                <a:solidFill>
                  <a:srgbClr val="3F3F3F"/>
                </a:solidFill>
                <a:latin typeface="Calibri"/>
                <a:ea typeface="Calibri"/>
                <a:cs typeface="Calibri"/>
                <a:sym typeface="Calibri"/>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4" name="Shape 194"/>
          <p:cNvSpPr txBox="1"/>
          <p:nvPr>
            <p:ph idx="1" type="body"/>
          </p:nvPr>
        </p:nvSpPr>
        <p:spPr>
          <a:xfrm>
            <a:off x="822960" y="1384300"/>
            <a:ext cx="7543800" cy="3017400"/>
          </a:xfrm>
          <a:prstGeom prst="rect">
            <a:avLst/>
          </a:prstGeom>
          <a:noFill/>
          <a:ln>
            <a:noFill/>
          </a:ln>
        </p:spPr>
        <p:txBody>
          <a:bodyPr anchorCtr="0" anchor="t" bIns="91425" lIns="91425" spcFirstLastPara="1" rIns="91425" wrap="square" tIns="91425"/>
          <a:lstStyle>
            <a:lvl1pPr indent="-419100" lvl="0" marL="457200" rtl="0" algn="l">
              <a:lnSpc>
                <a:spcPct val="90000"/>
              </a:lnSpc>
              <a:spcBef>
                <a:spcPts val="1200"/>
              </a:spcBef>
              <a:spcAft>
                <a:spcPts val="0"/>
              </a:spcAft>
              <a:buClr>
                <a:schemeClr val="accent1"/>
              </a:buClr>
              <a:buSzPts val="3000"/>
              <a:buFont typeface="Calibri"/>
              <a:buChar char=" "/>
              <a:defRPr/>
            </a:lvl1pPr>
            <a:lvl2pPr indent="-381000" lvl="1" marL="914400" rtl="0" algn="l">
              <a:lnSpc>
                <a:spcPct val="90000"/>
              </a:lnSpc>
              <a:spcBef>
                <a:spcPts val="200"/>
              </a:spcBef>
              <a:spcAft>
                <a:spcPts val="0"/>
              </a:spcAft>
              <a:buClr>
                <a:schemeClr val="accent1"/>
              </a:buClr>
              <a:buSzPts val="2400"/>
              <a:buFont typeface="Calibri"/>
              <a:buChar char="◦"/>
              <a:defRPr/>
            </a:lvl2pPr>
            <a:lvl3pPr indent="-381000" lvl="2" marL="1371600" rtl="0" algn="l">
              <a:lnSpc>
                <a:spcPct val="90000"/>
              </a:lnSpc>
              <a:spcBef>
                <a:spcPts val="400"/>
              </a:spcBef>
              <a:spcAft>
                <a:spcPts val="0"/>
              </a:spcAft>
              <a:buClr>
                <a:schemeClr val="accent1"/>
              </a:buClr>
              <a:buSzPts val="2400"/>
              <a:buFont typeface="Calibri"/>
              <a:buChar char="◦"/>
              <a:defRPr/>
            </a:lvl3pPr>
            <a:lvl4pPr indent="-342900" lvl="3" marL="1828800" rtl="0" algn="l">
              <a:lnSpc>
                <a:spcPct val="90000"/>
              </a:lnSpc>
              <a:spcBef>
                <a:spcPts val="400"/>
              </a:spcBef>
              <a:spcAft>
                <a:spcPts val="0"/>
              </a:spcAft>
              <a:buClr>
                <a:schemeClr val="accent1"/>
              </a:buClr>
              <a:buSzPts val="1800"/>
              <a:buFont typeface="Calibri"/>
              <a:buChar char="◦"/>
              <a:defRPr/>
            </a:lvl4pPr>
            <a:lvl5pPr indent="-342900" lvl="4" marL="2286000" rtl="0" algn="l">
              <a:lnSpc>
                <a:spcPct val="90000"/>
              </a:lnSpc>
              <a:spcBef>
                <a:spcPts val="400"/>
              </a:spcBef>
              <a:spcAft>
                <a:spcPts val="0"/>
              </a:spcAft>
              <a:buClr>
                <a:schemeClr val="accent1"/>
              </a:buClr>
              <a:buSzPts val="1800"/>
              <a:buFont typeface="Calibri"/>
              <a:buChar char="◦"/>
              <a:defRPr/>
            </a:lvl5pPr>
            <a:lvl6pPr indent="-342900" lvl="5" marL="2743200" rtl="0" algn="l">
              <a:lnSpc>
                <a:spcPct val="90000"/>
              </a:lnSpc>
              <a:spcBef>
                <a:spcPts val="400"/>
              </a:spcBef>
              <a:spcAft>
                <a:spcPts val="0"/>
              </a:spcAft>
              <a:buClr>
                <a:schemeClr val="accent1"/>
              </a:buClr>
              <a:buSzPts val="1800"/>
              <a:buFont typeface="Calibri"/>
              <a:buChar char="◦"/>
              <a:defRPr/>
            </a:lvl6pPr>
            <a:lvl7pPr indent="-342900" lvl="6" marL="3200400" rtl="0" algn="l">
              <a:lnSpc>
                <a:spcPct val="90000"/>
              </a:lnSpc>
              <a:spcBef>
                <a:spcPts val="400"/>
              </a:spcBef>
              <a:spcAft>
                <a:spcPts val="0"/>
              </a:spcAft>
              <a:buClr>
                <a:schemeClr val="accent1"/>
              </a:buClr>
              <a:buSzPts val="1800"/>
              <a:buFont typeface="Calibri"/>
              <a:buChar char="◦"/>
              <a:defRPr/>
            </a:lvl7pPr>
            <a:lvl8pPr indent="-342900" lvl="7" marL="3657600" rtl="0" algn="l">
              <a:lnSpc>
                <a:spcPct val="90000"/>
              </a:lnSpc>
              <a:spcBef>
                <a:spcPts val="400"/>
              </a:spcBef>
              <a:spcAft>
                <a:spcPts val="0"/>
              </a:spcAft>
              <a:buClr>
                <a:schemeClr val="accent1"/>
              </a:buClr>
              <a:buSzPts val="1800"/>
              <a:buFont typeface="Calibri"/>
              <a:buChar char="◦"/>
              <a:defRPr/>
            </a:lvl8pPr>
            <a:lvl9pPr indent="-342900" lvl="8" marL="4114800" rtl="0" algn="l">
              <a:lnSpc>
                <a:spcPct val="90000"/>
              </a:lnSpc>
              <a:spcBef>
                <a:spcPts val="400"/>
              </a:spcBef>
              <a:spcAft>
                <a:spcPts val="400"/>
              </a:spcAft>
              <a:buClr>
                <a:schemeClr val="accent1"/>
              </a:buClr>
              <a:buSzPts val="1800"/>
              <a:buFont typeface="Calibri"/>
              <a:buChar char="◦"/>
              <a:defRPr/>
            </a:lvl9pPr>
          </a:lstStyle>
          <a:p/>
        </p:txBody>
      </p:sp>
      <p:sp>
        <p:nvSpPr>
          <p:cNvPr id="195" name="Shape 195"/>
          <p:cNvSpPr txBox="1"/>
          <p:nvPr>
            <p:ph idx="10" type="dt"/>
          </p:nvPr>
        </p:nvSpPr>
        <p:spPr>
          <a:xfrm>
            <a:off x="822961" y="4844839"/>
            <a:ext cx="18543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96" name="Shape 196"/>
          <p:cNvSpPr txBox="1"/>
          <p:nvPr>
            <p:ph idx="11" type="ftr"/>
          </p:nvPr>
        </p:nvSpPr>
        <p:spPr>
          <a:xfrm>
            <a:off x="2764639" y="4844839"/>
            <a:ext cx="36171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97" name="Shape 197"/>
          <p:cNvSpPr txBox="1"/>
          <p:nvPr>
            <p:ph idx="12" type="sldNum"/>
          </p:nvPr>
        </p:nvSpPr>
        <p:spPr>
          <a:xfrm>
            <a:off x="7425344" y="4844839"/>
            <a:ext cx="9840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a:lvl1pPr>
            <a:lvl2pPr indent="0" lvl="1" marL="0" marR="0" rtl="0" algn="r">
              <a:spcBef>
                <a:spcPts val="0"/>
              </a:spcBef>
              <a:buNone/>
              <a:defRPr/>
            </a:lvl2pPr>
            <a:lvl3pPr indent="0" lvl="2" marL="0" marR="0" rtl="0" algn="r">
              <a:spcBef>
                <a:spcPts val="0"/>
              </a:spcBef>
              <a:buNone/>
              <a:defRPr/>
            </a:lvl3pPr>
            <a:lvl4pPr indent="0" lvl="3" marL="0" marR="0" rtl="0" algn="r">
              <a:spcBef>
                <a:spcPts val="0"/>
              </a:spcBef>
              <a:buNone/>
              <a:defRPr/>
            </a:lvl4pPr>
            <a:lvl5pPr indent="0" lvl="4" marL="0" marR="0" rtl="0" algn="r">
              <a:spcBef>
                <a:spcPts val="0"/>
              </a:spcBef>
              <a:buNone/>
              <a:defRPr/>
            </a:lvl5pPr>
            <a:lvl6pPr indent="0" lvl="5" marL="0" marR="0" rtl="0" algn="r">
              <a:spcBef>
                <a:spcPts val="0"/>
              </a:spcBef>
              <a:buNone/>
              <a:defRPr/>
            </a:lvl6pPr>
            <a:lvl7pPr indent="0" lvl="6" marL="0" marR="0" rtl="0" algn="r">
              <a:spcBef>
                <a:spcPts val="0"/>
              </a:spcBef>
              <a:buNone/>
              <a:defRPr/>
            </a:lvl7pPr>
            <a:lvl8pPr indent="0" lvl="7" marL="0" marR="0" rtl="0" algn="r">
              <a:spcBef>
                <a:spcPts val="0"/>
              </a:spcBef>
              <a:buNone/>
              <a:defRPr/>
            </a:lvl8pPr>
            <a:lvl9pPr indent="0" lvl="8" marL="0" marR="0" rtl="0" algn="r">
              <a:spcBef>
                <a:spcPts val="0"/>
              </a:spcBef>
              <a:buNone/>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a:p>
          <a:p>
            <a:pPr indent="-88900" lvl="2" marL="914400" algn="l">
              <a:spcBef>
                <a:spcPts val="0"/>
              </a:spcBef>
              <a:spcAft>
                <a:spcPts val="0"/>
              </a:spcAft>
              <a:buSzPts val="1400"/>
              <a:buChar char="■"/>
            </a:pPr>
            <a:r>
              <a:t/>
            </a:r>
            <a:endParaRPr/>
          </a:p>
          <a:p>
            <a:pPr indent="-88900" lvl="3" marL="1371600" algn="l">
              <a:spcBef>
                <a:spcPts val="0"/>
              </a:spcBef>
              <a:spcAft>
                <a:spcPts val="0"/>
              </a:spcAft>
              <a:buSzPts val="1400"/>
              <a:buChar char="●"/>
            </a:pPr>
            <a:r>
              <a:t/>
            </a:r>
            <a:endParaRPr/>
          </a:p>
          <a:p>
            <a:pPr indent="-88900" lvl="4" marL="1828800" algn="l">
              <a:spcBef>
                <a:spcPts val="0"/>
              </a:spcBef>
              <a:spcAft>
                <a:spcPts val="0"/>
              </a:spcAft>
              <a:buSzPts val="1400"/>
              <a:buChar char="○"/>
            </a:pPr>
            <a:r>
              <a:t/>
            </a:r>
            <a:endParaRPr/>
          </a:p>
          <a:p>
            <a:pPr indent="-88900" lvl="5" marL="2286000" algn="l">
              <a:spcBef>
                <a:spcPts val="0"/>
              </a:spcBef>
              <a:spcAft>
                <a:spcPts val="0"/>
              </a:spcAft>
              <a:buSzPts val="1400"/>
              <a:buChar char="■"/>
            </a:pPr>
            <a:r>
              <a:t/>
            </a:r>
            <a:endParaRPr/>
          </a:p>
          <a:p>
            <a:pPr indent="-88900" lvl="6" marL="2743200" algn="l">
              <a:spcBef>
                <a:spcPts val="0"/>
              </a:spcBef>
              <a:spcAft>
                <a:spcPts val="0"/>
              </a:spcAft>
              <a:buSzPts val="1400"/>
              <a:buChar char="●"/>
            </a:pPr>
            <a:r>
              <a:t/>
            </a:r>
            <a:endParaRPr/>
          </a:p>
          <a:p>
            <a:pPr indent="-88900" lvl="7" marL="3200400" algn="l">
              <a:spcBef>
                <a:spcPts val="0"/>
              </a:spcBef>
              <a:spcAft>
                <a:spcPts val="0"/>
              </a:spcAft>
              <a:buSzPts val="1400"/>
              <a:buChar char="○"/>
            </a:pPr>
            <a:r>
              <a:t/>
            </a:r>
            <a:endParaRPr/>
          </a:p>
          <a:p>
            <a:pPr indent="-88900" lvl="8" marL="3657600" algn="l">
              <a:spcBef>
                <a:spcPts val="0"/>
              </a:spcBef>
              <a:spcAft>
                <a:spcPts val="0"/>
              </a:spcAft>
              <a:buSzPts val="1400"/>
              <a:buChar char="■"/>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6.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Shape 5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317500" lvl="0" marL="457200" marR="0" rtl="0" algn="l">
              <a:spcBef>
                <a:spcPts val="640"/>
              </a:spcBef>
              <a:spcAft>
                <a:spcPts val="0"/>
              </a:spcAft>
              <a:buClr>
                <a:schemeClr val="dk1"/>
              </a:buClr>
              <a:buSzPts val="1400"/>
              <a:buFont typeface="Arial"/>
              <a:buChar char="●"/>
              <a:defRPr b="0" i="0" sz="3200" u="none" cap="none" strike="noStrike">
                <a:solidFill>
                  <a:schemeClr val="dk1"/>
                </a:solidFill>
                <a:latin typeface="Arial"/>
                <a:ea typeface="Arial"/>
                <a:cs typeface="Arial"/>
                <a:sym typeface="Arial"/>
              </a:defRPr>
            </a:lvl1pPr>
            <a:lvl2pPr indent="-317500" lvl="1" marL="914400" marR="0" rtl="0" algn="l">
              <a:spcBef>
                <a:spcPts val="0"/>
              </a:spcBef>
              <a:spcAft>
                <a:spcPts val="0"/>
              </a:spcAft>
              <a:buClr>
                <a:schemeClr val="dk1"/>
              </a:buClr>
              <a:buSzPts val="1400"/>
              <a:buFont typeface="Arial"/>
              <a:buChar char="●"/>
              <a:defRPr b="0" i="0" sz="2800" u="none" cap="none" strike="noStrike">
                <a:solidFill>
                  <a:schemeClr val="dk1"/>
                </a:solidFill>
                <a:latin typeface="Arial"/>
                <a:ea typeface="Arial"/>
                <a:cs typeface="Arial"/>
                <a:sym typeface="Arial"/>
              </a:defRPr>
            </a:lvl2pPr>
            <a:lvl3pPr indent="-317500" lvl="2" marL="1371600" marR="0" rtl="0" algn="l">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4pPr>
            <a:lvl5pPr indent="-317500" lvl="4" marL="2286000" marR="0" rtl="0" algn="l">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5pPr>
            <a:lvl6pPr indent="-317500" lvl="5" marL="2743200" marR="0" rtl="0" algn="l">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6pPr>
            <a:lvl7pPr indent="-317500" lvl="6" marL="3200400" marR="0" rtl="0" algn="l">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7pPr>
            <a:lvl8pPr indent="-317500" lvl="7" marL="3657600" marR="0" rtl="0" algn="l">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8pPr>
            <a:lvl9pPr indent="-317500" lvl="8" marL="4114800" marR="0" rtl="0" algn="l">
              <a:spcBef>
                <a:spcPts val="0"/>
              </a:spcBef>
              <a:spcAft>
                <a:spcPts val="0"/>
              </a:spcAft>
              <a:buClr>
                <a:schemeClr val="dk1"/>
              </a:buClr>
              <a:buSzPts val="1400"/>
              <a:buFont typeface="Arial"/>
              <a:buChar char="●"/>
              <a:defRPr b="0" i="0" sz="2000" u="none" cap="none" strike="noStrike">
                <a:solidFill>
                  <a:schemeClr val="dk1"/>
                </a:solidFill>
                <a:latin typeface="Arial"/>
                <a:ea typeface="Arial"/>
                <a:cs typeface="Arial"/>
                <a:sym typeface="Arial"/>
              </a:defRPr>
            </a:lvl9pPr>
          </a:lstStyle>
          <a:p/>
        </p:txBody>
      </p:sp>
      <p:sp>
        <p:nvSpPr>
          <p:cNvPr id="53" name="Shape 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54" name="Shape 5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b="0" i="0" sz="1200" u="none" cap="none" strike="noStrike">
                <a:solidFill>
                  <a:srgbClr val="888888"/>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55" name="Shape 55"/>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88900" lvl="0" marL="0">
              <a:spcBef>
                <a:spcPts val="0"/>
              </a:spcBef>
              <a:spcAft>
                <a:spcPts val="0"/>
              </a:spcAft>
              <a:buSzPts val="1400"/>
              <a:buChar char="●"/>
            </a:pPr>
            <a:r>
              <a:t/>
            </a:r>
            <a:endParaRPr/>
          </a:p>
          <a:p>
            <a:pPr indent="-88900" lvl="1" marL="457200" algn="l">
              <a:spcBef>
                <a:spcPts val="0"/>
              </a:spcBef>
              <a:spcAft>
                <a:spcPts val="0"/>
              </a:spcAft>
              <a:buSzPts val="1400"/>
              <a:buChar char="○"/>
            </a:pPr>
            <a:r>
              <a:t/>
            </a:r>
            <a:endParaRPr sz="1800">
              <a:solidFill>
                <a:schemeClr val="dk1"/>
              </a:solidFill>
            </a:endParaRPr>
          </a:p>
          <a:p>
            <a:pPr indent="-88900" lvl="2" marL="914400" algn="l">
              <a:spcBef>
                <a:spcPts val="0"/>
              </a:spcBef>
              <a:spcAft>
                <a:spcPts val="0"/>
              </a:spcAft>
              <a:buSzPts val="1400"/>
              <a:buChar char="■"/>
            </a:pPr>
            <a:r>
              <a:t/>
            </a:r>
            <a:endParaRPr sz="1800">
              <a:solidFill>
                <a:schemeClr val="dk1"/>
              </a:solidFill>
            </a:endParaRPr>
          </a:p>
          <a:p>
            <a:pPr indent="-88900" lvl="3" marL="1371600" algn="l">
              <a:spcBef>
                <a:spcPts val="0"/>
              </a:spcBef>
              <a:spcAft>
                <a:spcPts val="0"/>
              </a:spcAft>
              <a:buSzPts val="1400"/>
              <a:buChar char="●"/>
            </a:pPr>
            <a:r>
              <a:t/>
            </a:r>
            <a:endParaRPr sz="1800">
              <a:solidFill>
                <a:schemeClr val="dk1"/>
              </a:solidFill>
            </a:endParaRPr>
          </a:p>
          <a:p>
            <a:pPr indent="-88900" lvl="4" marL="1828800" algn="l">
              <a:spcBef>
                <a:spcPts val="0"/>
              </a:spcBef>
              <a:spcAft>
                <a:spcPts val="0"/>
              </a:spcAft>
              <a:buSzPts val="1400"/>
              <a:buChar char="○"/>
            </a:pPr>
            <a:r>
              <a:t/>
            </a:r>
            <a:endParaRPr sz="1800">
              <a:solidFill>
                <a:schemeClr val="dk1"/>
              </a:solidFill>
            </a:endParaRPr>
          </a:p>
          <a:p>
            <a:pPr indent="-88900" lvl="5" marL="2286000" algn="l">
              <a:spcBef>
                <a:spcPts val="0"/>
              </a:spcBef>
              <a:spcAft>
                <a:spcPts val="0"/>
              </a:spcAft>
              <a:buSzPts val="1400"/>
              <a:buChar char="■"/>
            </a:pPr>
            <a:r>
              <a:t/>
            </a:r>
            <a:endParaRPr sz="1800">
              <a:solidFill>
                <a:schemeClr val="dk1"/>
              </a:solidFill>
            </a:endParaRPr>
          </a:p>
          <a:p>
            <a:pPr indent="-88900" lvl="6" marL="2743200" algn="l">
              <a:spcBef>
                <a:spcPts val="0"/>
              </a:spcBef>
              <a:spcAft>
                <a:spcPts val="0"/>
              </a:spcAft>
              <a:buSzPts val="1400"/>
              <a:buChar char="●"/>
            </a:pPr>
            <a:r>
              <a:t/>
            </a:r>
            <a:endParaRPr sz="1800">
              <a:solidFill>
                <a:schemeClr val="dk1"/>
              </a:solidFill>
            </a:endParaRPr>
          </a:p>
          <a:p>
            <a:pPr indent="-88900" lvl="7" marL="3200400" algn="l">
              <a:spcBef>
                <a:spcPts val="0"/>
              </a:spcBef>
              <a:spcAft>
                <a:spcPts val="0"/>
              </a:spcAft>
              <a:buSzPts val="1400"/>
              <a:buChar char="○"/>
            </a:pPr>
            <a:r>
              <a:t/>
            </a:r>
            <a:endParaRPr sz="1800">
              <a:solidFill>
                <a:schemeClr val="dk1"/>
              </a:solidFill>
            </a:endParaRPr>
          </a:p>
          <a:p>
            <a:pPr indent="-88900" lvl="8" marL="3657600" algn="l">
              <a:spcBef>
                <a:spcPts val="0"/>
              </a:spcBef>
              <a:spcAft>
                <a:spcPts val="0"/>
              </a:spcAft>
              <a:buSzPts val="1400"/>
              <a:buChar char="■"/>
            </a:pPr>
            <a:r>
              <a:t/>
            </a:r>
            <a:endParaRPr sz="1800">
              <a:solidFill>
                <a:schemeClr val="dk1"/>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5" name="Shape 125"/>
        <p:cNvGrpSpPr/>
        <p:nvPr/>
      </p:nvGrpSpPr>
      <p:grpSpPr>
        <a:xfrm>
          <a:off x="0" y="0"/>
          <a:ext cx="0" cy="0"/>
          <a:chOff x="0" y="0"/>
          <a:chExt cx="0" cy="0"/>
        </a:xfrm>
      </p:grpSpPr>
      <p:sp>
        <p:nvSpPr>
          <p:cNvPr id="126" name="Shape 12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27" name="Shape 12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143" name="Shape 143"/>
        <p:cNvGrpSpPr/>
        <p:nvPr/>
      </p:nvGrpSpPr>
      <p:grpSpPr>
        <a:xfrm>
          <a:off x="0" y="0"/>
          <a:ext cx="0" cy="0"/>
          <a:chOff x="0" y="0"/>
          <a:chExt cx="0" cy="0"/>
        </a:xfrm>
      </p:grpSpPr>
      <p:sp>
        <p:nvSpPr>
          <p:cNvPr id="144" name="Shape 14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145" name="Shape 14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167" name="Shape 167"/>
        <p:cNvGrpSpPr/>
        <p:nvPr/>
      </p:nvGrpSpPr>
      <p:grpSpPr>
        <a:xfrm>
          <a:off x="0" y="0"/>
          <a:ext cx="0" cy="0"/>
          <a:chOff x="0" y="0"/>
          <a:chExt cx="0" cy="0"/>
        </a:xfrm>
      </p:grpSpPr>
      <p:sp>
        <p:nvSpPr>
          <p:cNvPr id="168" name="Shape 16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169" name="Shape 16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170" name="Shape 17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spcBef>
                <a:spcPts val="0"/>
              </a:spcBef>
              <a:buNone/>
              <a:defRPr sz="1300">
                <a:solidFill>
                  <a:schemeClr val="dk1"/>
                </a:solidFill>
              </a:defRPr>
            </a:lvl1pPr>
            <a:lvl2pPr lvl="1" rtl="0" algn="r">
              <a:spcBef>
                <a:spcPts val="0"/>
              </a:spcBef>
              <a:buNone/>
              <a:defRPr sz="1300">
                <a:solidFill>
                  <a:schemeClr val="dk1"/>
                </a:solidFill>
              </a:defRPr>
            </a:lvl2pPr>
            <a:lvl3pPr lvl="2" rtl="0" algn="r">
              <a:spcBef>
                <a:spcPts val="0"/>
              </a:spcBef>
              <a:buNone/>
              <a:defRPr sz="1300">
                <a:solidFill>
                  <a:schemeClr val="dk1"/>
                </a:solidFill>
              </a:defRPr>
            </a:lvl3pPr>
            <a:lvl4pPr lvl="3" rtl="0" algn="r">
              <a:spcBef>
                <a:spcPts val="0"/>
              </a:spcBef>
              <a:buNone/>
              <a:defRPr sz="1300">
                <a:solidFill>
                  <a:schemeClr val="dk1"/>
                </a:solidFill>
              </a:defRPr>
            </a:lvl4pPr>
            <a:lvl5pPr lvl="4" rtl="0" algn="r">
              <a:spcBef>
                <a:spcPts val="0"/>
              </a:spcBef>
              <a:buNone/>
              <a:defRPr sz="1300">
                <a:solidFill>
                  <a:schemeClr val="dk1"/>
                </a:solidFill>
              </a:defRPr>
            </a:lvl5pPr>
            <a:lvl6pPr lvl="5" rtl="0" algn="r">
              <a:spcBef>
                <a:spcPts val="0"/>
              </a:spcBef>
              <a:buNone/>
              <a:defRPr sz="1300">
                <a:solidFill>
                  <a:schemeClr val="dk1"/>
                </a:solidFill>
              </a:defRPr>
            </a:lvl6pPr>
            <a:lvl7pPr lvl="6" rtl="0" algn="r">
              <a:spcBef>
                <a:spcPts val="0"/>
              </a:spcBef>
              <a:buNone/>
              <a:defRPr sz="1300">
                <a:solidFill>
                  <a:schemeClr val="dk1"/>
                </a:solidFill>
              </a:defRPr>
            </a:lvl7pPr>
            <a:lvl8pPr lvl="7" rtl="0" algn="r">
              <a:spcBef>
                <a:spcPts val="0"/>
              </a:spcBef>
              <a:buNone/>
              <a:defRPr sz="1300">
                <a:solidFill>
                  <a:schemeClr val="dk1"/>
                </a:solidFill>
              </a:defRPr>
            </a:lvl8pPr>
            <a:lvl9pPr lvl="8" rtl="0" algn="r">
              <a:spcBef>
                <a:spcPts val="0"/>
              </a:spcBef>
              <a:buNone/>
              <a:defRPr sz="1300">
                <a:solidFill>
                  <a:schemeClr val="dk1"/>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0.xml"/><Relationship Id="rId3" Type="http://schemas.openxmlformats.org/officeDocument/2006/relationships/image" Target="../media/image92.png"/><Relationship Id="rId4" Type="http://schemas.openxmlformats.org/officeDocument/2006/relationships/image" Target="../media/image9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1.xml"/><Relationship Id="rId3" Type="http://schemas.openxmlformats.org/officeDocument/2006/relationships/image" Target="../media/image9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3.xml"/><Relationship Id="rId3" Type="http://schemas.openxmlformats.org/officeDocument/2006/relationships/hyperlink" Target="https://github.com/ekg/alignment-and-variant-calling-tutorial#ngs-alignment-and-variant-call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hyperlink" Target="http://www.hiv.lanl.gov/content/sequence/HIV/REVIEWS/2006_7/ABECASIS/abecasis.html" TargetMode="External"/><Relationship Id="rId5" Type="http://schemas.openxmlformats.org/officeDocument/2006/relationships/hyperlink" Target="http://www.hiv.lanl.gov/content/sequence/HIV/REVIEWS/2006_7/ABECASIS/abecasi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hyperlink" Target="http://dx.doi.org/10.1101/13063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hyperlink" Target="https://www.biostars.org/p/66843/"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hyperlink" Target="http://oscarbonilla.com/2009/05/visualizing-bayes-theore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9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8.png"/><Relationship Id="rId6" Type="http://schemas.openxmlformats.org/officeDocument/2006/relationships/image" Target="../media/image35.png"/><Relationship Id="rId7"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4.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1.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6.png"/><Relationship Id="rId6"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8.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1.xml"/><Relationship Id="rId3" Type="http://schemas.openxmlformats.org/officeDocument/2006/relationships/image" Target="../media/image84.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2.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6.xml"/><Relationship Id="rId3" Type="http://schemas.openxmlformats.org/officeDocument/2006/relationships/image" Target="../media/image72.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4.png"/><Relationship Id="rId4" Type="http://schemas.openxmlformats.org/officeDocument/2006/relationships/image" Target="../media/image59.png"/><Relationship Id="rId5"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9.png"/><Relationship Id="rId4" Type="http://schemas.openxmlformats.org/officeDocument/2006/relationships/hyperlink" Target="https://www.researchgate.net/publication/230871724_Computer_and_Statistical_Analysis_of_Transcription_Factor_Binding_and_Chromatin_Modifications_by_ChIP-seq_data_in_Embryonic_Stem_Cel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5.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2.png"/><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2.png"/><Relationship Id="rId4" Type="http://schemas.openxmlformats.org/officeDocument/2006/relationships/image" Target="../media/image78.png"/><Relationship Id="rId5" Type="http://schemas.openxmlformats.org/officeDocument/2006/relationships/image" Target="../media/image8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96.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8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0.xml"/><Relationship Id="rId3" Type="http://schemas.openxmlformats.org/officeDocument/2006/relationships/image" Target="../media/image8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1.xml"/><Relationship Id="rId3" Type="http://schemas.openxmlformats.org/officeDocument/2006/relationships/image" Target="../media/image8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2.xml"/><Relationship Id="rId3" Type="http://schemas.openxmlformats.org/officeDocument/2006/relationships/image" Target="../media/image86.png"/><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3.xml"/><Relationship Id="rId3" Type="http://schemas.openxmlformats.org/officeDocument/2006/relationships/image" Target="../media/image100.png"/><Relationship Id="rId4" Type="http://schemas.openxmlformats.org/officeDocument/2006/relationships/image" Target="../media/image9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9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90.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90.png"/><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ctrTitle"/>
          </p:nvPr>
        </p:nvSpPr>
        <p:spPr>
          <a:xfrm>
            <a:off x="311708" y="34452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4800"/>
              <a:t>Genome inference in the age of noisy sequencers and intelligent machines</a:t>
            </a:r>
            <a:endParaRPr b="1" sz="4800"/>
          </a:p>
        </p:txBody>
      </p:sp>
      <p:sp>
        <p:nvSpPr>
          <p:cNvPr id="203" name="Shape 203"/>
          <p:cNvSpPr txBox="1"/>
          <p:nvPr>
            <p:ph idx="1" type="subTitle"/>
          </p:nvPr>
        </p:nvSpPr>
        <p:spPr>
          <a:xfrm>
            <a:off x="311700" y="2628600"/>
            <a:ext cx="8520600" cy="238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Erik Garrison</a:t>
            </a:r>
            <a:endParaRPr sz="2400"/>
          </a:p>
          <a:p>
            <a:pPr indent="0" lvl="0" marL="0">
              <a:spcBef>
                <a:spcPts val="0"/>
              </a:spcBef>
              <a:spcAft>
                <a:spcPts val="0"/>
              </a:spcAft>
              <a:buNone/>
            </a:pPr>
            <a:r>
              <a:rPr lang="en" sz="2400"/>
              <a:t>Wellcome Trust Sanger Institute</a:t>
            </a:r>
            <a:endParaRPr sz="2400"/>
          </a:p>
          <a:p>
            <a:pPr indent="0" lvl="0" marL="0">
              <a:spcBef>
                <a:spcPts val="0"/>
              </a:spcBef>
              <a:spcAft>
                <a:spcPts val="0"/>
              </a:spcAft>
              <a:buNone/>
            </a:pPr>
            <a:r>
              <a:rPr lang="en" sz="2400"/>
              <a:t>and Cambridge University</a:t>
            </a:r>
            <a:endParaRPr sz="2400"/>
          </a:p>
          <a:p>
            <a:pPr indent="0" lvl="0" marL="0" algn="l">
              <a:spcBef>
                <a:spcPts val="0"/>
              </a:spcBef>
              <a:spcAft>
                <a:spcPts val="0"/>
              </a:spcAft>
              <a:buNone/>
            </a:pPr>
            <a:r>
              <a:t/>
            </a:r>
            <a:endParaRPr sz="2400"/>
          </a:p>
          <a:p>
            <a:pPr indent="0" lvl="0" marL="0" rtl="0">
              <a:spcBef>
                <a:spcPts val="0"/>
              </a:spcBef>
              <a:spcAft>
                <a:spcPts val="0"/>
              </a:spcAft>
              <a:buNone/>
            </a:pPr>
            <a:r>
              <a:rPr lang="en" sz="2400">
                <a:solidFill>
                  <a:srgbClr val="666666"/>
                </a:solidFill>
              </a:rPr>
              <a:t>B@G</a:t>
            </a:r>
            <a:r>
              <a:rPr baseline="30000" lang="en" sz="2400">
                <a:solidFill>
                  <a:srgbClr val="666666"/>
                </a:solidFill>
              </a:rPr>
              <a:t>4</a:t>
            </a:r>
            <a:r>
              <a:rPr lang="en" sz="2400">
                <a:solidFill>
                  <a:srgbClr val="666666"/>
                </a:solidFill>
              </a:rPr>
              <a:t> Winter School, Weggis, CH</a:t>
            </a:r>
            <a:endParaRPr sz="2400">
              <a:solidFill>
                <a:srgbClr val="666666"/>
              </a:solidFill>
            </a:endParaRPr>
          </a:p>
          <a:p>
            <a:pPr indent="0" lvl="0" marL="0" rtl="0">
              <a:spcBef>
                <a:spcPts val="0"/>
              </a:spcBef>
              <a:spcAft>
                <a:spcPts val="0"/>
              </a:spcAft>
              <a:buNone/>
            </a:pPr>
            <a:r>
              <a:rPr lang="en" sz="2400">
                <a:solidFill>
                  <a:srgbClr val="666666"/>
                </a:solidFill>
              </a:rPr>
              <a:t>February 13, 2018</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What can go wrong?</a:t>
            </a:r>
            <a:endParaRPr/>
          </a:p>
        </p:txBody>
      </p:sp>
      <p:sp>
        <p:nvSpPr>
          <p:cNvPr id="259" name="Shape 25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spcBef>
                <a:spcPts val="600"/>
              </a:spcBef>
              <a:spcAft>
                <a:spcPts val="0"/>
              </a:spcAft>
              <a:buSzPts val="1800"/>
              <a:buAutoNum type="arabicPeriod"/>
            </a:pPr>
            <a:r>
              <a:rPr lang="en" sz="1800"/>
              <a:t>I</a:t>
            </a:r>
            <a:r>
              <a:rPr lang="en" sz="1800"/>
              <a:t>nput artifacts, problems with library prep</a:t>
            </a:r>
            <a:endParaRPr sz="1800"/>
          </a:p>
          <a:p>
            <a:pPr indent="-342900" lvl="1" marL="914400" rtl="0">
              <a:spcBef>
                <a:spcPts val="0"/>
              </a:spcBef>
              <a:spcAft>
                <a:spcPts val="0"/>
              </a:spcAft>
              <a:buSzPts val="1800"/>
              <a:buAutoNum type="alphaLcPeriod"/>
            </a:pPr>
            <a:r>
              <a:rPr lang="en" sz="1800"/>
              <a:t>replication in PCR has no error-correction (→ SNPs)</a:t>
            </a:r>
            <a:endParaRPr sz="1800"/>
          </a:p>
          <a:p>
            <a:pPr indent="-342900" lvl="1" marL="914400" rtl="0">
              <a:spcBef>
                <a:spcPts val="0"/>
              </a:spcBef>
              <a:spcAft>
                <a:spcPts val="0"/>
              </a:spcAft>
              <a:buSzPts val="1800"/>
              <a:buAutoNum type="alphaLcPeriod"/>
            </a:pPr>
            <a:r>
              <a:rPr lang="en" sz="1800"/>
              <a:t>no quaternary structures (e.g. clamp) to prevent slippage (→ indels)</a:t>
            </a:r>
            <a:endParaRPr sz="1800"/>
          </a:p>
          <a:p>
            <a:pPr indent="-342900" lvl="1" marL="914400" rtl="0">
              <a:spcBef>
                <a:spcPts val="0"/>
              </a:spcBef>
              <a:spcAft>
                <a:spcPts val="0"/>
              </a:spcAft>
              <a:buSzPts val="1800"/>
              <a:buAutoNum type="alphaLcPeriod"/>
            </a:pPr>
            <a:r>
              <a:rPr lang="en" sz="1800"/>
              <a:t>chimeras…</a:t>
            </a:r>
            <a:endParaRPr sz="1800"/>
          </a:p>
          <a:p>
            <a:pPr indent="-342900" lvl="1" marL="914400" rtl="0">
              <a:spcBef>
                <a:spcPts val="0"/>
              </a:spcBef>
              <a:spcAft>
                <a:spcPts val="0"/>
              </a:spcAft>
              <a:buSzPts val="1800"/>
              <a:buAutoNum type="alphaLcPeriod"/>
            </a:pPr>
            <a:r>
              <a:rPr lang="en" sz="1800"/>
              <a:t>duplicates (worse if they are errors)</a:t>
            </a:r>
            <a:endParaRPr sz="1800"/>
          </a:p>
          <a:p>
            <a:pPr indent="-342900" lvl="0" marL="457200" rtl="0">
              <a:spcBef>
                <a:spcPts val="0"/>
              </a:spcBef>
              <a:spcAft>
                <a:spcPts val="0"/>
              </a:spcAft>
              <a:buSzPts val="1800"/>
              <a:buAutoNum type="arabicPeriod"/>
            </a:pPr>
            <a:r>
              <a:rPr lang="en" sz="1800"/>
              <a:t>Sequencing-by-synthesis</a:t>
            </a:r>
            <a:endParaRPr sz="1800"/>
          </a:p>
          <a:p>
            <a:pPr indent="-342900" lvl="1" marL="914400" rtl="0">
              <a:spcBef>
                <a:spcPts val="0"/>
              </a:spcBef>
              <a:spcAft>
                <a:spcPts val="0"/>
              </a:spcAft>
              <a:buSzPts val="1800"/>
              <a:buAutoNum type="alphaLcPeriod"/>
            </a:pPr>
            <a:r>
              <a:rPr lang="en" sz="1800"/>
              <a:t>phasing of step</a:t>
            </a:r>
            <a:endParaRPr sz="1800"/>
          </a:p>
          <a:p>
            <a:pPr indent="-342900" lvl="2" marL="1371600" rtl="0">
              <a:spcBef>
                <a:spcPts val="0"/>
              </a:spcBef>
              <a:spcAft>
                <a:spcPts val="0"/>
              </a:spcAft>
              <a:buSzPts val="1800"/>
              <a:buAutoNum type="romanLcPeriod"/>
            </a:pPr>
            <a:r>
              <a:rPr lang="en" sz="1800"/>
              <a:t>synthesis reaction efficiency is not 100%</a:t>
            </a:r>
            <a:endParaRPr sz="1800"/>
          </a:p>
          <a:p>
            <a:pPr indent="-342900" lvl="2" marL="1371600" rtl="0">
              <a:spcBef>
                <a:spcPts val="0"/>
              </a:spcBef>
              <a:spcAft>
                <a:spcPts val="0"/>
              </a:spcAft>
              <a:buSzPts val="1800"/>
              <a:buAutoNum type="romanLcPeriod"/>
            </a:pPr>
            <a:r>
              <a:rPr lang="en" sz="1800"/>
              <a:t>particularly bad in A/T homopolymers</a:t>
            </a:r>
            <a:endParaRPr sz="1800"/>
          </a:p>
          <a:p>
            <a:pPr indent="-342900" lvl="1" marL="914400" rtl="0">
              <a:spcBef>
                <a:spcPts val="0"/>
              </a:spcBef>
              <a:spcAft>
                <a:spcPts val="0"/>
              </a:spcAft>
              <a:buSzPts val="1800"/>
              <a:buAutoNum type="alphaLcPeriod"/>
            </a:pPr>
            <a:r>
              <a:rPr lang="en" sz="1800"/>
              <a:t>certain </a:t>
            </a:r>
            <a:r>
              <a:rPr i="1" lang="en" sz="1800"/>
              <a:t>context specific errors</a:t>
            </a:r>
            <a:endParaRPr i="1" sz="1800"/>
          </a:p>
          <a:p>
            <a:pPr indent="-342900" lvl="2" marL="1371600" rtl="0">
              <a:spcBef>
                <a:spcPts val="0"/>
              </a:spcBef>
              <a:spcAft>
                <a:spcPts val="0"/>
              </a:spcAft>
              <a:buSzPts val="1800"/>
              <a:buAutoNum type="romanLcPeriod"/>
            </a:pPr>
            <a:r>
              <a:rPr lang="en" sz="1800"/>
              <a:t>vary by sequencing protocol, device</a:t>
            </a:r>
            <a:endParaRPr sz="1800"/>
          </a:p>
          <a:p>
            <a:pPr indent="-342900" lvl="2" marL="1371600" rtl="0">
              <a:spcBef>
                <a:spcPts val="0"/>
              </a:spcBef>
              <a:spcAft>
                <a:spcPts val="0"/>
              </a:spcAft>
              <a:buSzPts val="1800"/>
              <a:buAutoNum type="romanLcPeriod"/>
            </a:pPr>
            <a:r>
              <a:rPr lang="en" sz="1800"/>
              <a:t>often strand-specific</a:t>
            </a:r>
            <a:endParaRPr sz="18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Shape 1249"/>
          <p:cNvSpPr txBox="1"/>
          <p:nvPr>
            <p:ph type="title"/>
          </p:nvPr>
        </p:nvSpPr>
        <p:spPr>
          <a:xfrm>
            <a:off x="145425" y="772356"/>
            <a:ext cx="4000200" cy="1651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HHGA is the best F/OSS method in </a:t>
            </a:r>
            <a:endParaRPr sz="3000"/>
          </a:p>
          <a:p>
            <a:pPr indent="0" lvl="0" marL="0" rtl="0">
              <a:spcBef>
                <a:spcPts val="0"/>
              </a:spcBef>
              <a:spcAft>
                <a:spcPts val="0"/>
              </a:spcAft>
              <a:buNone/>
            </a:pPr>
            <a:r>
              <a:rPr lang="en" sz="3000"/>
              <a:t>the PrecisionFDA</a:t>
            </a:r>
            <a:endParaRPr sz="3000"/>
          </a:p>
          <a:p>
            <a:pPr indent="0" lvl="0" marL="0" rtl="0">
              <a:spcBef>
                <a:spcPts val="0"/>
              </a:spcBef>
              <a:spcAft>
                <a:spcPts val="0"/>
              </a:spcAft>
              <a:buNone/>
            </a:pPr>
            <a:r>
              <a:rPr lang="en" sz="3000"/>
              <a:t>Truth Challenge</a:t>
            </a:r>
            <a:endParaRPr sz="3000"/>
          </a:p>
        </p:txBody>
      </p:sp>
      <p:grpSp>
        <p:nvGrpSpPr>
          <p:cNvPr id="1250" name="Shape 1250"/>
          <p:cNvGrpSpPr/>
          <p:nvPr/>
        </p:nvGrpSpPr>
        <p:grpSpPr>
          <a:xfrm>
            <a:off x="3911604" y="220725"/>
            <a:ext cx="2303551" cy="4748993"/>
            <a:chOff x="6840449" y="0"/>
            <a:chExt cx="2303551" cy="5143499"/>
          </a:xfrm>
        </p:grpSpPr>
        <p:pic>
          <p:nvPicPr>
            <p:cNvPr id="1251" name="Shape 1251"/>
            <p:cNvPicPr preferRelativeResize="0"/>
            <p:nvPr/>
          </p:nvPicPr>
          <p:blipFill rotWithShape="1">
            <a:blip r:embed="rId3">
              <a:alphaModFix/>
            </a:blip>
            <a:srcRect b="0" l="0" r="70092" t="0"/>
            <a:stretch/>
          </p:blipFill>
          <p:spPr>
            <a:xfrm>
              <a:off x="6840449" y="0"/>
              <a:ext cx="1600549" cy="5143499"/>
            </a:xfrm>
            <a:prstGeom prst="rect">
              <a:avLst/>
            </a:prstGeom>
            <a:noFill/>
            <a:ln>
              <a:noFill/>
            </a:ln>
          </p:spPr>
        </p:pic>
        <p:pic>
          <p:nvPicPr>
            <p:cNvPr id="1252" name="Shape 1252"/>
            <p:cNvPicPr preferRelativeResize="0"/>
            <p:nvPr/>
          </p:nvPicPr>
          <p:blipFill rotWithShape="1">
            <a:blip r:embed="rId3">
              <a:alphaModFix/>
            </a:blip>
            <a:srcRect b="0" l="86452" r="0" t="0"/>
            <a:stretch/>
          </p:blipFill>
          <p:spPr>
            <a:xfrm>
              <a:off x="8418975" y="0"/>
              <a:ext cx="725026" cy="5143499"/>
            </a:xfrm>
            <a:prstGeom prst="rect">
              <a:avLst/>
            </a:prstGeom>
            <a:noFill/>
            <a:ln>
              <a:noFill/>
            </a:ln>
          </p:spPr>
        </p:pic>
      </p:grpSp>
      <p:grpSp>
        <p:nvGrpSpPr>
          <p:cNvPr id="1253" name="Shape 1253"/>
          <p:cNvGrpSpPr/>
          <p:nvPr/>
        </p:nvGrpSpPr>
        <p:grpSpPr>
          <a:xfrm>
            <a:off x="6620947" y="220725"/>
            <a:ext cx="2370656" cy="4748994"/>
            <a:chOff x="6773344" y="0"/>
            <a:chExt cx="2370656" cy="5143500"/>
          </a:xfrm>
        </p:grpSpPr>
        <p:pic>
          <p:nvPicPr>
            <p:cNvPr id="1254" name="Shape 1254"/>
            <p:cNvPicPr preferRelativeResize="0"/>
            <p:nvPr/>
          </p:nvPicPr>
          <p:blipFill rotWithShape="1">
            <a:blip r:embed="rId4">
              <a:alphaModFix/>
            </a:blip>
            <a:srcRect b="0" l="0" r="68245" t="0"/>
            <a:stretch/>
          </p:blipFill>
          <p:spPr>
            <a:xfrm>
              <a:off x="6773344" y="0"/>
              <a:ext cx="1706625" cy="5143500"/>
            </a:xfrm>
            <a:prstGeom prst="rect">
              <a:avLst/>
            </a:prstGeom>
            <a:noFill/>
            <a:ln>
              <a:noFill/>
            </a:ln>
          </p:spPr>
        </p:pic>
        <p:pic>
          <p:nvPicPr>
            <p:cNvPr id="1255" name="Shape 1255"/>
            <p:cNvPicPr preferRelativeResize="0"/>
            <p:nvPr/>
          </p:nvPicPr>
          <p:blipFill rotWithShape="1">
            <a:blip r:embed="rId4">
              <a:alphaModFix/>
            </a:blip>
            <a:srcRect b="0" l="87699" r="0" t="0"/>
            <a:stretch/>
          </p:blipFill>
          <p:spPr>
            <a:xfrm>
              <a:off x="8482925" y="0"/>
              <a:ext cx="661075" cy="5143500"/>
            </a:xfrm>
            <a:prstGeom prst="rect">
              <a:avLst/>
            </a:prstGeom>
            <a:noFill/>
            <a:ln>
              <a:noFill/>
            </a:ln>
          </p:spPr>
        </p:pic>
      </p:grpSp>
      <p:sp>
        <p:nvSpPr>
          <p:cNvPr id="1256" name="Shape 1256"/>
          <p:cNvSpPr/>
          <p:nvPr/>
        </p:nvSpPr>
        <p:spPr>
          <a:xfrm>
            <a:off x="3929125" y="232544"/>
            <a:ext cx="2303700" cy="2124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7" name="Shape 1257"/>
          <p:cNvSpPr/>
          <p:nvPr/>
        </p:nvSpPr>
        <p:spPr>
          <a:xfrm>
            <a:off x="6628098" y="3735271"/>
            <a:ext cx="2338500" cy="4977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8" name="Shape 1258"/>
          <p:cNvSpPr/>
          <p:nvPr/>
        </p:nvSpPr>
        <p:spPr>
          <a:xfrm>
            <a:off x="3922725" y="474706"/>
            <a:ext cx="2303700" cy="1733400"/>
          </a:xfrm>
          <a:prstGeom prst="rect">
            <a:avLst/>
          </a:prstGeom>
          <a:noFill/>
          <a:ln cap="flat" cmpd="sng" w="38100">
            <a:solidFill>
              <a:srgbClr val="FF99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9" name="Shape 1259"/>
          <p:cNvSpPr/>
          <p:nvPr/>
        </p:nvSpPr>
        <p:spPr>
          <a:xfrm>
            <a:off x="6628098" y="240023"/>
            <a:ext cx="2338500" cy="1967700"/>
          </a:xfrm>
          <a:prstGeom prst="rect">
            <a:avLst/>
          </a:prstGeom>
          <a:noFill/>
          <a:ln cap="flat" cmpd="sng" w="38100">
            <a:solidFill>
              <a:srgbClr val="FF99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0" name="Shape 1260"/>
          <p:cNvSpPr/>
          <p:nvPr/>
        </p:nvSpPr>
        <p:spPr>
          <a:xfrm>
            <a:off x="6628098" y="2253233"/>
            <a:ext cx="2338500" cy="2124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1" name="Shape 1261"/>
          <p:cNvSpPr/>
          <p:nvPr/>
        </p:nvSpPr>
        <p:spPr>
          <a:xfrm>
            <a:off x="3929125" y="2744371"/>
            <a:ext cx="2303700" cy="4977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2" name="Shape 1262"/>
          <p:cNvSpPr/>
          <p:nvPr/>
        </p:nvSpPr>
        <p:spPr>
          <a:xfrm>
            <a:off x="3929125" y="3492044"/>
            <a:ext cx="2303700" cy="2124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3" name="Shape 1263"/>
          <p:cNvSpPr/>
          <p:nvPr/>
        </p:nvSpPr>
        <p:spPr>
          <a:xfrm>
            <a:off x="3922725" y="3273361"/>
            <a:ext cx="2303700" cy="179700"/>
          </a:xfrm>
          <a:prstGeom prst="rect">
            <a:avLst/>
          </a:prstGeom>
          <a:noFill/>
          <a:ln cap="flat" cmpd="sng" w="38100">
            <a:solidFill>
              <a:srgbClr val="FF99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4" name="Shape 1264"/>
          <p:cNvSpPr/>
          <p:nvPr/>
        </p:nvSpPr>
        <p:spPr>
          <a:xfrm>
            <a:off x="3929125" y="2241420"/>
            <a:ext cx="2303400" cy="466200"/>
          </a:xfrm>
          <a:prstGeom prst="rect">
            <a:avLst/>
          </a:prstGeom>
          <a:noFill/>
          <a:ln cap="flat" cmpd="sng" w="38100">
            <a:solidFill>
              <a:srgbClr val="9900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5" name="Shape 1265"/>
          <p:cNvSpPr/>
          <p:nvPr/>
        </p:nvSpPr>
        <p:spPr>
          <a:xfrm>
            <a:off x="6628098" y="3253666"/>
            <a:ext cx="2338500" cy="443400"/>
          </a:xfrm>
          <a:prstGeom prst="rect">
            <a:avLst/>
          </a:prstGeom>
          <a:noFill/>
          <a:ln cap="flat" cmpd="sng" w="38100">
            <a:solidFill>
              <a:srgbClr val="FF99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6" name="Shape 1266"/>
          <p:cNvSpPr/>
          <p:nvPr/>
        </p:nvSpPr>
        <p:spPr>
          <a:xfrm>
            <a:off x="6628098" y="2503715"/>
            <a:ext cx="2338500" cy="466200"/>
          </a:xfrm>
          <a:prstGeom prst="rect">
            <a:avLst/>
          </a:prstGeom>
          <a:noFill/>
          <a:ln cap="flat" cmpd="sng" w="38100">
            <a:solidFill>
              <a:srgbClr val="FF99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7" name="Shape 1267"/>
          <p:cNvSpPr/>
          <p:nvPr/>
        </p:nvSpPr>
        <p:spPr>
          <a:xfrm>
            <a:off x="6628098" y="3009434"/>
            <a:ext cx="2338500" cy="2124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8" name="Shape 1268"/>
          <p:cNvSpPr/>
          <p:nvPr/>
        </p:nvSpPr>
        <p:spPr>
          <a:xfrm>
            <a:off x="6628098" y="4267666"/>
            <a:ext cx="2338500" cy="443400"/>
          </a:xfrm>
          <a:prstGeom prst="rect">
            <a:avLst/>
          </a:prstGeom>
          <a:noFill/>
          <a:ln cap="flat" cmpd="sng" w="38100">
            <a:solidFill>
              <a:srgbClr val="FF99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9" name="Shape 1269"/>
          <p:cNvSpPr/>
          <p:nvPr/>
        </p:nvSpPr>
        <p:spPr>
          <a:xfrm>
            <a:off x="6633931" y="4738751"/>
            <a:ext cx="2338500" cy="212400"/>
          </a:xfrm>
          <a:prstGeom prst="rect">
            <a:avLst/>
          </a:prstGeom>
          <a:noFill/>
          <a:ln cap="flat" cmpd="sng" w="38100">
            <a:solidFill>
              <a:srgbClr val="9900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0" name="Shape 1270"/>
          <p:cNvSpPr/>
          <p:nvPr/>
        </p:nvSpPr>
        <p:spPr>
          <a:xfrm>
            <a:off x="3929125" y="3735271"/>
            <a:ext cx="2303700" cy="238800"/>
          </a:xfrm>
          <a:prstGeom prst="rect">
            <a:avLst/>
          </a:prstGeom>
          <a:noFill/>
          <a:ln cap="flat" cmpd="sng" w="38100">
            <a:solidFill>
              <a:srgbClr val="9900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1" name="Shape 1271"/>
          <p:cNvSpPr/>
          <p:nvPr/>
        </p:nvSpPr>
        <p:spPr>
          <a:xfrm>
            <a:off x="3922725" y="4018892"/>
            <a:ext cx="2303700" cy="921000"/>
          </a:xfrm>
          <a:prstGeom prst="rect">
            <a:avLst/>
          </a:prstGeom>
          <a:noFill/>
          <a:ln cap="flat" cmpd="sng" w="38100">
            <a:solidFill>
              <a:srgbClr val="FF99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2" name="Shape 1272"/>
          <p:cNvSpPr txBox="1"/>
          <p:nvPr/>
        </p:nvSpPr>
        <p:spPr>
          <a:xfrm>
            <a:off x="3686025" y="2205941"/>
            <a:ext cx="225600" cy="35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a:t>
            </a:r>
            <a:endParaRPr b="1"/>
          </a:p>
        </p:txBody>
      </p:sp>
      <p:sp>
        <p:nvSpPr>
          <p:cNvPr id="1273" name="Shape 1273"/>
          <p:cNvSpPr txBox="1"/>
          <p:nvPr/>
        </p:nvSpPr>
        <p:spPr>
          <a:xfrm>
            <a:off x="6429223" y="4668418"/>
            <a:ext cx="225600" cy="283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a:t>
            </a:r>
            <a:endParaRPr b="1"/>
          </a:p>
        </p:txBody>
      </p:sp>
      <p:sp>
        <p:nvSpPr>
          <p:cNvPr id="1274" name="Shape 1274"/>
          <p:cNvSpPr txBox="1"/>
          <p:nvPr>
            <p:ph idx="1" type="body"/>
          </p:nvPr>
        </p:nvSpPr>
        <p:spPr>
          <a:xfrm>
            <a:off x="179000" y="2515685"/>
            <a:ext cx="3583800" cy="1695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i="1" lang="en" sz="2200"/>
              <a:t>*</a:t>
            </a:r>
            <a:r>
              <a:rPr i="1" lang="en" sz="2200"/>
              <a:t>hhga</a:t>
            </a:r>
            <a:r>
              <a:rPr lang="en" sz="2200"/>
              <a:t> is the highest- performing </a:t>
            </a:r>
            <a:r>
              <a:rPr b="1" lang="en" sz="2200">
                <a:solidFill>
                  <a:srgbClr val="9900FF"/>
                </a:solidFill>
              </a:rPr>
              <a:t>free/open source method </a:t>
            </a:r>
            <a:r>
              <a:rPr lang="en" sz="2200"/>
              <a:t>for both SNPs and indels.</a:t>
            </a:r>
            <a:endParaRPr sz="2200"/>
          </a:p>
          <a:p>
            <a:pPr indent="0" lvl="0" marL="0" rtl="0">
              <a:spcBef>
                <a:spcPts val="600"/>
              </a:spcBef>
              <a:spcAft>
                <a:spcPts val="0"/>
              </a:spcAft>
              <a:buNone/>
            </a:pPr>
            <a:r>
              <a:rPr lang="en" sz="2200"/>
              <a:t>The rest are </a:t>
            </a:r>
            <a:r>
              <a:rPr b="1" lang="en" sz="2200">
                <a:solidFill>
                  <a:srgbClr val="FF9900"/>
                </a:solidFill>
              </a:rPr>
              <a:t>GATK-derived</a:t>
            </a:r>
            <a:r>
              <a:rPr lang="en" sz="2200"/>
              <a:t> or other </a:t>
            </a:r>
            <a:r>
              <a:rPr b="1" lang="en" sz="2200">
                <a:solidFill>
                  <a:srgbClr val="FF0000"/>
                </a:solidFill>
              </a:rPr>
              <a:t>proprietary</a:t>
            </a:r>
            <a:r>
              <a:rPr lang="en" sz="2200"/>
              <a:t> methods.</a:t>
            </a:r>
            <a:endParaRPr sz="22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pic>
        <p:nvPicPr>
          <p:cNvPr id="1279" name="Shape 1279"/>
          <p:cNvPicPr preferRelativeResize="0"/>
          <p:nvPr/>
        </p:nvPicPr>
        <p:blipFill>
          <a:blip r:embed="rId3">
            <a:alphaModFix/>
          </a:blip>
          <a:stretch>
            <a:fillRect/>
          </a:stretch>
        </p:blipFill>
        <p:spPr>
          <a:xfrm>
            <a:off x="1973125" y="0"/>
            <a:ext cx="7170874" cy="4813800"/>
          </a:xfrm>
          <a:prstGeom prst="rect">
            <a:avLst/>
          </a:prstGeom>
          <a:noFill/>
          <a:ln>
            <a:noFill/>
          </a:ln>
        </p:spPr>
      </p:pic>
      <p:sp>
        <p:nvSpPr>
          <p:cNvPr id="1280" name="Shape 1280"/>
          <p:cNvSpPr txBox="1"/>
          <p:nvPr/>
        </p:nvSpPr>
        <p:spPr>
          <a:xfrm>
            <a:off x="107025" y="180600"/>
            <a:ext cx="1785900" cy="166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t>DeepVariant</a:t>
            </a:r>
            <a:endParaRPr b="1" sz="1800"/>
          </a:p>
          <a:p>
            <a:pPr indent="0" lvl="0" marL="0">
              <a:spcBef>
                <a:spcPts val="0"/>
              </a:spcBef>
              <a:spcAft>
                <a:spcPts val="0"/>
              </a:spcAft>
              <a:buNone/>
            </a:pPr>
            <a:r>
              <a:rPr lang="en" sz="1800"/>
              <a:t>*winner of precisionFDA</a:t>
            </a:r>
            <a:endParaRPr sz="1800"/>
          </a:p>
          <a:p>
            <a:pPr indent="0" lvl="0" marL="0">
              <a:spcBef>
                <a:spcPts val="0"/>
              </a:spcBef>
              <a:spcAft>
                <a:spcPts val="0"/>
              </a:spcAft>
              <a:buNone/>
            </a:pPr>
            <a:r>
              <a:rPr lang="en" sz="1800"/>
              <a:t>dv42</a:t>
            </a:r>
            <a:endParaRPr sz="1800"/>
          </a:p>
        </p:txBody>
      </p:sp>
      <p:sp>
        <p:nvSpPr>
          <p:cNvPr id="1281" name="Shape 1281"/>
          <p:cNvSpPr txBox="1"/>
          <p:nvPr/>
        </p:nvSpPr>
        <p:spPr>
          <a:xfrm>
            <a:off x="0" y="4795800"/>
            <a:ext cx="5210400" cy="347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https://www.biorxiv.org/content/early/2016/12/21/092890</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Shape 1286"/>
          <p:cNvSpPr txBox="1"/>
          <p:nvPr>
            <p:ph type="title"/>
          </p:nvPr>
        </p:nvSpPr>
        <p:spPr>
          <a:xfrm>
            <a:off x="457200" y="2143003"/>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800"/>
              <a:t>Practicals</a:t>
            </a:r>
            <a:endParaRPr sz="48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Shape 129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Practical</a:t>
            </a:r>
            <a:endParaRPr/>
          </a:p>
        </p:txBody>
      </p:sp>
      <p:sp>
        <p:nvSpPr>
          <p:cNvPr id="1292" name="Shape 129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Walkthrough: </a:t>
            </a:r>
            <a:r>
              <a:rPr lang="en" u="sng">
                <a:solidFill>
                  <a:schemeClr val="hlink"/>
                </a:solidFill>
                <a:hlinkClick r:id="rId3"/>
              </a:rPr>
              <a:t>https://github.com/ekg/alignment-and-variant-calling-tutorial#ngs-alignment-and-variant-calling</a:t>
            </a:r>
            <a:endParaRPr/>
          </a:p>
          <a:p>
            <a:pPr indent="0" lvl="0" marL="0">
              <a:spcBef>
                <a:spcPts val="600"/>
              </a:spcBef>
              <a:spcAft>
                <a:spcPts val="0"/>
              </a:spcAft>
              <a:buNone/>
            </a:pPr>
            <a:r>
              <a:t/>
            </a:r>
            <a:endParaRPr/>
          </a:p>
          <a:p>
            <a:pPr indent="0" lvl="0" marL="0">
              <a:spcBef>
                <a:spcPts val="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Example: Context specific errors</a:t>
            </a:r>
            <a:endParaRPr/>
          </a:p>
        </p:txBody>
      </p:sp>
      <p:sp>
        <p:nvSpPr>
          <p:cNvPr id="265" name="Shape 26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t>Show up as strand-specific errors:</a:t>
            </a:r>
            <a:endParaRPr sz="2400"/>
          </a:p>
        </p:txBody>
      </p:sp>
      <p:sp>
        <p:nvSpPr>
          <p:cNvPr id="266" name="Shape 266"/>
          <p:cNvSpPr txBox="1"/>
          <p:nvPr/>
        </p:nvSpPr>
        <p:spPr>
          <a:xfrm>
            <a:off x="0" y="4925925"/>
            <a:ext cx="3851400" cy="20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http://www.ncbi.nlm.nih.gov/pmc/articles/PMC3622629/</a:t>
            </a:r>
            <a:endParaRPr sz="1000"/>
          </a:p>
        </p:txBody>
      </p:sp>
      <p:pic>
        <p:nvPicPr>
          <p:cNvPr descr="An external file that holds a picture, illustration, etc. Object name is 1471-2105-14-S5-S1-1.jpg" id="267" name="Shape 267" title="An external file that holds a picture, illustration, etc. Object name is 1471-2105-14-S5-S1-1.jpg"/>
          <p:cNvPicPr preferRelativeResize="0"/>
          <p:nvPr/>
        </p:nvPicPr>
        <p:blipFill>
          <a:blip r:embed="rId3">
            <a:alphaModFix/>
          </a:blip>
          <a:stretch>
            <a:fillRect/>
          </a:stretch>
        </p:blipFill>
        <p:spPr>
          <a:xfrm>
            <a:off x="609600" y="1891478"/>
            <a:ext cx="7495500" cy="2898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Context specific errors (motifs)</a:t>
            </a:r>
            <a:endParaRPr/>
          </a:p>
        </p:txBody>
      </p:sp>
      <p:sp>
        <p:nvSpPr>
          <p:cNvPr id="273" name="Shape 273"/>
          <p:cNvSpPr txBox="1"/>
          <p:nvPr>
            <p:ph idx="1" type="body"/>
          </p:nvPr>
        </p:nvSpPr>
        <p:spPr>
          <a:xfrm>
            <a:off x="4268425" y="1200150"/>
            <a:ext cx="44184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 forward and reverse error rates for the ten most-common CSEs on a variety of illumina systems</a:t>
            </a:r>
            <a:endParaRPr/>
          </a:p>
          <a:p>
            <a:pPr indent="0" lvl="0" marL="0" rtl="0">
              <a:spcBef>
                <a:spcPts val="600"/>
              </a:spcBef>
              <a:spcAft>
                <a:spcPts val="0"/>
              </a:spcAft>
              <a:buNone/>
            </a:pPr>
            <a:r>
              <a:t/>
            </a:r>
            <a:endParaRPr/>
          </a:p>
          <a:p>
            <a:pPr indent="0" lvl="0" marL="0" rtl="0">
              <a:spcBef>
                <a:spcPts val="600"/>
              </a:spcBef>
              <a:spcAft>
                <a:spcPts val="0"/>
              </a:spcAft>
              <a:buNone/>
            </a:pPr>
            <a:r>
              <a:rPr lang="en"/>
              <a:t>(often GC-rich)</a:t>
            </a:r>
            <a:endParaRPr/>
          </a:p>
        </p:txBody>
      </p:sp>
      <p:sp>
        <p:nvSpPr>
          <p:cNvPr id="274" name="Shape 274"/>
          <p:cNvSpPr txBox="1"/>
          <p:nvPr/>
        </p:nvSpPr>
        <p:spPr>
          <a:xfrm>
            <a:off x="0" y="4925925"/>
            <a:ext cx="3851400" cy="20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http://www.ncbi.nlm.nih.gov/pmc/articles/PMC3622629/</a:t>
            </a:r>
            <a:endParaRPr sz="1000"/>
          </a:p>
        </p:txBody>
      </p:sp>
      <p:pic>
        <p:nvPicPr>
          <p:cNvPr id="275" name="Shape 275"/>
          <p:cNvPicPr preferRelativeResize="0"/>
          <p:nvPr/>
        </p:nvPicPr>
        <p:blipFill>
          <a:blip r:embed="rId3">
            <a:alphaModFix/>
          </a:blip>
          <a:stretch>
            <a:fillRect/>
          </a:stretch>
        </p:blipFill>
        <p:spPr>
          <a:xfrm>
            <a:off x="457200" y="1415813"/>
            <a:ext cx="2421731" cy="31575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Long read technologies</a:t>
            </a:r>
            <a:endParaRPr/>
          </a:p>
        </p:txBody>
      </p:sp>
      <p:sp>
        <p:nvSpPr>
          <p:cNvPr id="281" name="Shape 281"/>
          <p:cNvSpPr txBox="1"/>
          <p:nvPr>
            <p:ph idx="1" type="body"/>
          </p:nvPr>
        </p:nvSpPr>
        <p:spPr>
          <a:xfrm>
            <a:off x="457200" y="1200150"/>
            <a:ext cx="8229600" cy="19902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“3rd-gen” sequencing.</a:t>
            </a:r>
            <a:endParaRPr/>
          </a:p>
          <a:p>
            <a:pPr indent="-419100" lvl="0" marL="457200" rtl="0">
              <a:spcBef>
                <a:spcPts val="600"/>
              </a:spcBef>
              <a:spcAft>
                <a:spcPts val="0"/>
              </a:spcAft>
              <a:buSzPts val="3000"/>
              <a:buChar char="-"/>
            </a:pPr>
            <a:r>
              <a:rPr lang="en"/>
              <a:t>Read single molecules (long too!)</a:t>
            </a:r>
            <a:endParaRPr/>
          </a:p>
          <a:p>
            <a:pPr indent="-419100" lvl="0" marL="457200" rtl="0">
              <a:spcBef>
                <a:spcPts val="0"/>
              </a:spcBef>
              <a:spcAft>
                <a:spcPts val="0"/>
              </a:spcAft>
              <a:buSzPts val="3000"/>
              <a:buChar char="-"/>
            </a:pPr>
            <a:r>
              <a:rPr lang="en"/>
              <a:t>Have high error rates (10-15%)</a:t>
            </a:r>
            <a:endParaRPr i="1"/>
          </a:p>
        </p:txBody>
      </p:sp>
      <p:pic>
        <p:nvPicPr>
          <p:cNvPr id="282" name="Shape 282"/>
          <p:cNvPicPr preferRelativeResize="0"/>
          <p:nvPr/>
        </p:nvPicPr>
        <p:blipFill>
          <a:blip r:embed="rId3">
            <a:alphaModFix/>
          </a:blip>
          <a:stretch>
            <a:fillRect/>
          </a:stretch>
        </p:blipFill>
        <p:spPr>
          <a:xfrm>
            <a:off x="5841975" y="3372917"/>
            <a:ext cx="2098725" cy="891975"/>
          </a:xfrm>
          <a:prstGeom prst="rect">
            <a:avLst/>
          </a:prstGeom>
          <a:noFill/>
          <a:ln>
            <a:noFill/>
          </a:ln>
        </p:spPr>
      </p:pic>
      <p:pic>
        <p:nvPicPr>
          <p:cNvPr id="283" name="Shape 283"/>
          <p:cNvPicPr preferRelativeResize="0"/>
          <p:nvPr/>
        </p:nvPicPr>
        <p:blipFill>
          <a:blip r:embed="rId4">
            <a:alphaModFix/>
          </a:blip>
          <a:stretch>
            <a:fillRect/>
          </a:stretch>
        </p:blipFill>
        <p:spPr>
          <a:xfrm>
            <a:off x="2722249" y="3426099"/>
            <a:ext cx="1645750" cy="1645750"/>
          </a:xfrm>
          <a:prstGeom prst="rect">
            <a:avLst/>
          </a:prstGeom>
          <a:noFill/>
          <a:ln>
            <a:noFill/>
          </a:ln>
        </p:spPr>
      </p:pic>
      <p:sp>
        <p:nvSpPr>
          <p:cNvPr id="284" name="Shape 284"/>
          <p:cNvSpPr txBox="1"/>
          <p:nvPr/>
        </p:nvSpPr>
        <p:spPr>
          <a:xfrm>
            <a:off x="414700" y="3665325"/>
            <a:ext cx="2592000" cy="11673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0"/>
              </a:spcAft>
              <a:buNone/>
            </a:pPr>
            <a:r>
              <a:rPr i="1" lang="en" sz="3000">
                <a:solidFill>
                  <a:schemeClr val="dk1"/>
                </a:solidFill>
              </a:rPr>
              <a:t>Pacific Biosciences</a:t>
            </a:r>
            <a:endParaRPr i="1" sz="3000">
              <a:solidFill>
                <a:schemeClr val="dk1"/>
              </a:solidFill>
            </a:endParaRPr>
          </a:p>
        </p:txBody>
      </p:sp>
      <p:sp>
        <p:nvSpPr>
          <p:cNvPr id="285" name="Shape 285"/>
          <p:cNvSpPr txBox="1"/>
          <p:nvPr/>
        </p:nvSpPr>
        <p:spPr>
          <a:xfrm>
            <a:off x="5477650" y="4209725"/>
            <a:ext cx="3240300" cy="7758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0"/>
              </a:spcAft>
              <a:buNone/>
            </a:pPr>
            <a:r>
              <a:rPr i="1" lang="en" sz="3000">
                <a:solidFill>
                  <a:schemeClr val="dk1"/>
                </a:solidFill>
              </a:rPr>
              <a:t>Oxford Nanopore</a:t>
            </a:r>
            <a:endParaRPr i="1" sz="3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nvSpPr>
        <p:spPr>
          <a:xfrm>
            <a:off x="287600" y="234100"/>
            <a:ext cx="7618200" cy="77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600"/>
              <a:t>Pacific Biosciences </a:t>
            </a:r>
            <a:r>
              <a:rPr b="1" lang="en" sz="2600"/>
              <a:t>sequencing</a:t>
            </a:r>
            <a:endParaRPr b="1" sz="2600"/>
          </a:p>
        </p:txBody>
      </p:sp>
      <p:pic>
        <p:nvPicPr>
          <p:cNvPr id="291" name="Shape 291"/>
          <p:cNvPicPr preferRelativeResize="0"/>
          <p:nvPr/>
        </p:nvPicPr>
        <p:blipFill>
          <a:blip r:embed="rId3">
            <a:alphaModFix/>
          </a:blip>
          <a:stretch>
            <a:fillRect/>
          </a:stretch>
        </p:blipFill>
        <p:spPr>
          <a:xfrm>
            <a:off x="460000" y="903050"/>
            <a:ext cx="8248500" cy="390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Shape 296"/>
          <p:cNvPicPr preferRelativeResize="0"/>
          <p:nvPr/>
        </p:nvPicPr>
        <p:blipFill>
          <a:blip r:embed="rId3">
            <a:alphaModFix/>
          </a:blip>
          <a:stretch>
            <a:fillRect/>
          </a:stretch>
        </p:blipFill>
        <p:spPr>
          <a:xfrm>
            <a:off x="3729795" y="0"/>
            <a:ext cx="5414211" cy="5143500"/>
          </a:xfrm>
          <a:prstGeom prst="rect">
            <a:avLst/>
          </a:prstGeom>
          <a:noFill/>
          <a:ln>
            <a:noFill/>
          </a:ln>
        </p:spPr>
      </p:pic>
      <p:sp>
        <p:nvSpPr>
          <p:cNvPr id="297" name="Shape 297"/>
          <p:cNvSpPr txBox="1"/>
          <p:nvPr/>
        </p:nvSpPr>
        <p:spPr>
          <a:xfrm>
            <a:off x="287600" y="234100"/>
            <a:ext cx="3371100" cy="121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600"/>
              <a:t>Oxford Nanopore sequencing</a:t>
            </a:r>
            <a:endParaRPr b="1" sz="2600"/>
          </a:p>
        </p:txBody>
      </p:sp>
      <p:pic>
        <p:nvPicPr>
          <p:cNvPr id="298" name="Shape 298"/>
          <p:cNvPicPr preferRelativeResize="0"/>
          <p:nvPr/>
        </p:nvPicPr>
        <p:blipFill>
          <a:blip r:embed="rId4">
            <a:alphaModFix/>
          </a:blip>
          <a:stretch>
            <a:fillRect/>
          </a:stretch>
        </p:blipFill>
        <p:spPr>
          <a:xfrm>
            <a:off x="1498925" y="1316300"/>
            <a:ext cx="739850" cy="1644100"/>
          </a:xfrm>
          <a:prstGeom prst="rect">
            <a:avLst/>
          </a:prstGeom>
          <a:noFill/>
          <a:ln>
            <a:noFill/>
          </a:ln>
        </p:spPr>
      </p:pic>
      <p:pic>
        <p:nvPicPr>
          <p:cNvPr id="299" name="Shape 299"/>
          <p:cNvPicPr preferRelativeResize="0"/>
          <p:nvPr/>
        </p:nvPicPr>
        <p:blipFill>
          <a:blip r:embed="rId5">
            <a:alphaModFix/>
          </a:blip>
          <a:stretch>
            <a:fillRect/>
          </a:stretch>
        </p:blipFill>
        <p:spPr>
          <a:xfrm>
            <a:off x="795943" y="3119600"/>
            <a:ext cx="2282676" cy="183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457200" y="1327510"/>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200"/>
              <a:t>Alignment to linear genomes</a:t>
            </a:r>
            <a:endParaRPr sz="4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Shape 309"/>
          <p:cNvPicPr preferRelativeResize="0"/>
          <p:nvPr/>
        </p:nvPicPr>
        <p:blipFill>
          <a:blip r:embed="rId3">
            <a:alphaModFix/>
          </a:blip>
          <a:stretch>
            <a:fillRect/>
          </a:stretch>
        </p:blipFill>
        <p:spPr>
          <a:xfrm>
            <a:off x="381000" y="926759"/>
            <a:ext cx="1978875" cy="3725777"/>
          </a:xfrm>
          <a:prstGeom prst="rect">
            <a:avLst/>
          </a:prstGeom>
          <a:noFill/>
          <a:ln>
            <a:noFill/>
          </a:ln>
        </p:spPr>
      </p:pic>
      <p:sp>
        <p:nvSpPr>
          <p:cNvPr id="310" name="Shape 310"/>
          <p:cNvSpPr txBox="1"/>
          <p:nvPr>
            <p:ph type="title"/>
          </p:nvPr>
        </p:nvSpPr>
        <p:spPr>
          <a:xfrm>
            <a:off x="457200" y="46890"/>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Objective: From reads to variants</a:t>
            </a:r>
            <a:endParaRPr/>
          </a:p>
        </p:txBody>
      </p:sp>
      <p:pic>
        <p:nvPicPr>
          <p:cNvPr id="311" name="Shape 311"/>
          <p:cNvPicPr preferRelativeResize="0"/>
          <p:nvPr/>
        </p:nvPicPr>
        <p:blipFill>
          <a:blip r:embed="rId4">
            <a:alphaModFix/>
          </a:blip>
          <a:stretch>
            <a:fillRect/>
          </a:stretch>
        </p:blipFill>
        <p:spPr>
          <a:xfrm>
            <a:off x="5301975" y="1871086"/>
            <a:ext cx="2757469" cy="2814674"/>
          </a:xfrm>
          <a:prstGeom prst="rect">
            <a:avLst/>
          </a:prstGeom>
          <a:noFill/>
          <a:ln>
            <a:noFill/>
          </a:ln>
        </p:spPr>
      </p:pic>
      <p:sp>
        <p:nvSpPr>
          <p:cNvPr id="312" name="Shape 312"/>
          <p:cNvSpPr txBox="1"/>
          <p:nvPr/>
        </p:nvSpPr>
        <p:spPr>
          <a:xfrm>
            <a:off x="381000" y="4598049"/>
            <a:ext cx="26385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Genome (FASTA)</a:t>
            </a:r>
            <a:endParaRPr sz="2400"/>
          </a:p>
        </p:txBody>
      </p:sp>
      <p:sp>
        <p:nvSpPr>
          <p:cNvPr id="313" name="Shape 313"/>
          <p:cNvSpPr txBox="1"/>
          <p:nvPr/>
        </p:nvSpPr>
        <p:spPr>
          <a:xfrm>
            <a:off x="5301900" y="4628611"/>
            <a:ext cx="3676500" cy="2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Variation (VCF)</a:t>
            </a:r>
            <a:endParaRPr sz="2400"/>
          </a:p>
        </p:txBody>
      </p:sp>
      <p:cxnSp>
        <p:nvCxnSpPr>
          <p:cNvPr id="314" name="Shape 314"/>
          <p:cNvCxnSpPr/>
          <p:nvPr/>
        </p:nvCxnSpPr>
        <p:spPr>
          <a:xfrm>
            <a:off x="3474575" y="2354368"/>
            <a:ext cx="1458300" cy="0"/>
          </a:xfrm>
          <a:prstGeom prst="straightConnector1">
            <a:avLst/>
          </a:prstGeom>
          <a:noFill/>
          <a:ln cap="flat" cmpd="sng" w="76200">
            <a:solidFill>
              <a:schemeClr val="accent5"/>
            </a:solidFill>
            <a:prstDash val="solid"/>
            <a:round/>
            <a:headEnd len="lg" w="lg" type="none"/>
            <a:tailEnd len="lg" w="lg" type="triangle"/>
          </a:ln>
        </p:spPr>
      </p:cxnSp>
      <p:sp>
        <p:nvSpPr>
          <p:cNvPr id="315" name="Shape 315"/>
          <p:cNvSpPr/>
          <p:nvPr/>
        </p:nvSpPr>
        <p:spPr>
          <a:xfrm>
            <a:off x="3839125" y="1864130"/>
            <a:ext cx="558200" cy="495563"/>
          </a:xfrm>
          <a:custGeom>
            <a:pathLst>
              <a:path extrusionOk="0" h="26430" w="22328">
                <a:moveTo>
                  <a:pt x="0" y="0"/>
                </a:moveTo>
                <a:cubicBezTo>
                  <a:pt x="379" y="3265"/>
                  <a:pt x="-1443" y="15190"/>
                  <a:pt x="2278" y="19595"/>
                </a:cubicBezTo>
                <a:cubicBezTo>
                  <a:pt x="5999" y="24000"/>
                  <a:pt x="18986" y="25290"/>
                  <a:pt x="22328" y="26430"/>
                </a:cubicBezTo>
              </a:path>
            </a:pathLst>
          </a:custGeom>
          <a:noFill/>
          <a:ln cap="flat" cmpd="sng" w="76200">
            <a:solidFill>
              <a:schemeClr val="accent5"/>
            </a:solidFill>
            <a:prstDash val="solid"/>
            <a:round/>
            <a:headEnd len="lg" w="lg" type="none"/>
            <a:tailEnd len="lg" w="lg" type="none"/>
          </a:ln>
        </p:spPr>
      </p:sp>
      <p:pic>
        <p:nvPicPr>
          <p:cNvPr id="316" name="Shape 316"/>
          <p:cNvPicPr preferRelativeResize="0"/>
          <p:nvPr/>
        </p:nvPicPr>
        <p:blipFill>
          <a:blip r:embed="rId5">
            <a:alphaModFix/>
          </a:blip>
          <a:stretch>
            <a:fillRect/>
          </a:stretch>
        </p:blipFill>
        <p:spPr>
          <a:xfrm>
            <a:off x="3278125" y="1041061"/>
            <a:ext cx="2921794" cy="636300"/>
          </a:xfrm>
          <a:prstGeom prst="rect">
            <a:avLst/>
          </a:prstGeom>
          <a:noFill/>
          <a:ln>
            <a:noFill/>
          </a:ln>
        </p:spPr>
      </p:pic>
      <p:sp>
        <p:nvSpPr>
          <p:cNvPr id="317" name="Shape 317"/>
          <p:cNvSpPr txBox="1"/>
          <p:nvPr/>
        </p:nvSpPr>
        <p:spPr>
          <a:xfrm>
            <a:off x="3189600" y="2603611"/>
            <a:ext cx="1970700" cy="4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u="sng">
                <a:solidFill>
                  <a:srgbClr val="FF0000"/>
                </a:solidFill>
              </a:rPr>
              <a:t>alignment</a:t>
            </a:r>
            <a:r>
              <a:rPr b="1" i="1" lang="en" sz="1800"/>
              <a:t> and</a:t>
            </a:r>
            <a:endParaRPr b="1" i="1" sz="1800"/>
          </a:p>
          <a:p>
            <a:pPr indent="0" lvl="0" marL="0" rtl="0" algn="ctr">
              <a:spcBef>
                <a:spcPts val="0"/>
              </a:spcBef>
              <a:spcAft>
                <a:spcPts val="0"/>
              </a:spcAft>
              <a:buNone/>
            </a:pPr>
            <a:r>
              <a:rPr b="1" i="1" lang="en" sz="1800"/>
              <a:t>variant calling</a:t>
            </a:r>
            <a:endParaRPr b="1" i="1" sz="1800"/>
          </a:p>
        </p:txBody>
      </p:sp>
      <p:sp>
        <p:nvSpPr>
          <p:cNvPr id="318" name="Shape 318"/>
          <p:cNvSpPr txBox="1"/>
          <p:nvPr/>
        </p:nvSpPr>
        <p:spPr>
          <a:xfrm>
            <a:off x="7214700" y="999661"/>
            <a:ext cx="1515000" cy="49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Reads (FASTQ)</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Pairwise alignment</a:t>
            </a:r>
            <a:endParaRPr/>
          </a:p>
        </p:txBody>
      </p:sp>
      <p:pic>
        <p:nvPicPr>
          <p:cNvPr id="324" name="Shape 324"/>
          <p:cNvPicPr preferRelativeResize="0"/>
          <p:nvPr/>
        </p:nvPicPr>
        <p:blipFill>
          <a:blip r:embed="rId3">
            <a:alphaModFix/>
          </a:blip>
          <a:stretch>
            <a:fillRect/>
          </a:stretch>
        </p:blipFill>
        <p:spPr>
          <a:xfrm>
            <a:off x="1212326" y="1063378"/>
            <a:ext cx="7109576" cy="3754526"/>
          </a:xfrm>
          <a:prstGeom prst="rect">
            <a:avLst/>
          </a:prstGeom>
          <a:noFill/>
          <a:ln>
            <a:noFill/>
          </a:ln>
        </p:spPr>
      </p:pic>
      <p:sp>
        <p:nvSpPr>
          <p:cNvPr id="325" name="Shape 325"/>
          <p:cNvSpPr txBox="1"/>
          <p:nvPr/>
        </p:nvSpPr>
        <p:spPr>
          <a:xfrm>
            <a:off x="362100" y="3861994"/>
            <a:ext cx="4056900" cy="938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a:p>
            <a:pPr indent="0" lvl="0" marL="0" rtl="0">
              <a:lnSpc>
                <a:spcPct val="120000"/>
              </a:lnSpc>
              <a:spcBef>
                <a:spcPts val="0"/>
              </a:spcBef>
              <a:spcAft>
                <a:spcPts val="0"/>
              </a:spcAft>
              <a:buNone/>
            </a:pPr>
            <a:r>
              <a:rPr lang="en"/>
              <a:t>Schematic of Needleman and Wunsch algorithm. Smith and Waterman bounds scores at 0, producing locally optimal alignments. </a:t>
            </a:r>
            <a:r>
              <a:rPr lang="en" u="sng">
                <a:solidFill>
                  <a:srgbClr val="1155CC"/>
                </a:solidFill>
                <a:hlinkClick r:id="rId4"/>
              </a:rPr>
              <a:t>http://www.hiv.lanl.gov/content/sequence/HIV/REVIEWS/2006_7/ABECASIS/abecasis.html</a:t>
            </a:r>
            <a:endParaRPr u="sng">
              <a:solidFill>
                <a:srgbClr val="1155CC"/>
              </a:solidFill>
              <a:hlinkClick r:id="rId5"/>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Needleman-Wunsch</a:t>
            </a:r>
            <a:endParaRPr/>
          </a:p>
        </p:txBody>
      </p:sp>
      <p:sp>
        <p:nvSpPr>
          <p:cNvPr id="331" name="Shape 331"/>
          <p:cNvSpPr txBox="1"/>
          <p:nvPr>
            <p:ph idx="1" type="body"/>
          </p:nvPr>
        </p:nvSpPr>
        <p:spPr>
          <a:xfrm>
            <a:off x="457200" y="1200150"/>
            <a:ext cx="2576700" cy="17634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000"/>
              <a:t>Filled-in Needleman-Wunsch table with traceback</a:t>
            </a:r>
            <a:endParaRPr sz="2000"/>
          </a:p>
        </p:txBody>
      </p:sp>
      <p:pic>
        <p:nvPicPr>
          <p:cNvPr id="332" name="Shape 332"/>
          <p:cNvPicPr preferRelativeResize="0"/>
          <p:nvPr/>
        </p:nvPicPr>
        <p:blipFill>
          <a:blip r:embed="rId3">
            <a:alphaModFix/>
          </a:blip>
          <a:stretch>
            <a:fillRect/>
          </a:stretch>
        </p:blipFill>
        <p:spPr>
          <a:xfrm>
            <a:off x="3167697" y="1489835"/>
            <a:ext cx="4355156" cy="3325762"/>
          </a:xfrm>
          <a:prstGeom prst="rect">
            <a:avLst/>
          </a:prstGeom>
          <a:noFill/>
          <a:ln>
            <a:noFill/>
          </a:ln>
        </p:spPr>
      </p:pic>
      <p:sp>
        <p:nvSpPr>
          <p:cNvPr id="333" name="Shape 333"/>
          <p:cNvSpPr txBox="1"/>
          <p:nvPr/>
        </p:nvSpPr>
        <p:spPr>
          <a:xfrm>
            <a:off x="0" y="4857750"/>
            <a:ext cx="3288900" cy="293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http://www.ibm.com/developerworks/library/j-seqalign/</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Overview</a:t>
            </a:r>
            <a:endParaRPr/>
          </a:p>
        </p:txBody>
      </p:sp>
      <p:sp>
        <p:nvSpPr>
          <p:cNvPr id="209" name="Shape 20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AutoNum type="arabicPeriod"/>
            </a:pPr>
            <a:r>
              <a:rPr lang="en"/>
              <a:t>DNA variation and sequencing</a:t>
            </a:r>
            <a:endParaRPr/>
          </a:p>
          <a:p>
            <a:pPr indent="-419100" lvl="0" marL="457200" rtl="0">
              <a:spcBef>
                <a:spcPts val="0"/>
              </a:spcBef>
              <a:spcAft>
                <a:spcPts val="0"/>
              </a:spcAft>
              <a:buSzPts val="3000"/>
              <a:buAutoNum type="arabicPeriod"/>
            </a:pPr>
            <a:r>
              <a:rPr lang="en"/>
              <a:t>Alignment to linear sequences</a:t>
            </a:r>
            <a:endParaRPr/>
          </a:p>
          <a:p>
            <a:pPr indent="-419100" lvl="0" marL="457200" rtl="0">
              <a:spcBef>
                <a:spcPts val="0"/>
              </a:spcBef>
              <a:spcAft>
                <a:spcPts val="0"/>
              </a:spcAft>
              <a:buSzPts val="3000"/>
              <a:buAutoNum type="arabicPeriod"/>
            </a:pPr>
            <a:r>
              <a:rPr lang="en"/>
              <a:t>Error detection and genotyping</a:t>
            </a:r>
            <a:endParaRPr/>
          </a:p>
          <a:p>
            <a:pPr indent="-419100" lvl="0" marL="457200" rtl="0">
              <a:spcBef>
                <a:spcPts val="0"/>
              </a:spcBef>
              <a:spcAft>
                <a:spcPts val="0"/>
              </a:spcAft>
              <a:buSzPts val="3000"/>
              <a:buAutoNum type="arabicPeriod"/>
            </a:pPr>
            <a:r>
              <a:rPr lang="en"/>
              <a:t>Genome variation graphs</a:t>
            </a:r>
            <a:endParaRPr/>
          </a:p>
          <a:p>
            <a:pPr indent="-419100" lvl="0" marL="457200" rtl="0">
              <a:spcBef>
                <a:spcPts val="0"/>
              </a:spcBef>
              <a:spcAft>
                <a:spcPts val="0"/>
              </a:spcAft>
              <a:buSzPts val="3000"/>
              <a:buAutoNum type="arabicPeriod"/>
            </a:pPr>
            <a:r>
              <a:rPr lang="en"/>
              <a:t>Learning to genotype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Smith-Waterman Gotoh</a:t>
            </a:r>
            <a:endParaRPr/>
          </a:p>
        </p:txBody>
      </p:sp>
      <p:sp>
        <p:nvSpPr>
          <p:cNvPr id="339" name="Shape 339"/>
          <p:cNvSpPr txBox="1"/>
          <p:nvPr>
            <p:ph idx="1" type="body"/>
          </p:nvPr>
        </p:nvSpPr>
        <p:spPr>
          <a:xfrm>
            <a:off x="457200" y="1200150"/>
            <a:ext cx="2406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900"/>
              <a:t>Filled-in SWG matrix with traceback</a:t>
            </a:r>
            <a:endParaRPr sz="1900"/>
          </a:p>
        </p:txBody>
      </p:sp>
      <p:sp>
        <p:nvSpPr>
          <p:cNvPr id="340" name="Shape 340"/>
          <p:cNvSpPr txBox="1"/>
          <p:nvPr/>
        </p:nvSpPr>
        <p:spPr>
          <a:xfrm>
            <a:off x="0" y="4857750"/>
            <a:ext cx="3288900" cy="293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http://www.ibm.com/developerworks/library/j-seqalign/</a:t>
            </a:r>
            <a:endParaRPr sz="1000"/>
          </a:p>
        </p:txBody>
      </p:sp>
      <p:pic>
        <p:nvPicPr>
          <p:cNvPr id="341" name="Shape 341"/>
          <p:cNvPicPr preferRelativeResize="0"/>
          <p:nvPr/>
        </p:nvPicPr>
        <p:blipFill>
          <a:blip r:embed="rId3">
            <a:alphaModFix/>
          </a:blip>
          <a:stretch>
            <a:fillRect/>
          </a:stretch>
        </p:blipFill>
        <p:spPr>
          <a:xfrm>
            <a:off x="3173255" y="1476397"/>
            <a:ext cx="4346719" cy="33192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Alignment against large genomes</a:t>
            </a:r>
            <a:endParaRPr/>
          </a:p>
        </p:txBody>
      </p:sp>
      <p:sp>
        <p:nvSpPr>
          <p:cNvPr id="347" name="Shape 347"/>
          <p:cNvSpPr txBox="1"/>
          <p:nvPr>
            <p:ph idx="1" type="body"/>
          </p:nvPr>
        </p:nvSpPr>
        <p:spPr>
          <a:xfrm>
            <a:off x="457200" y="114300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2400"/>
              <a:t>Problem:</a:t>
            </a:r>
            <a:r>
              <a:rPr lang="en" sz="2400"/>
              <a:t> genomes are big. Matching sequences by evaluating all possible alignments is too </a:t>
            </a:r>
            <a:r>
              <a:rPr b="1" lang="en" sz="2400"/>
              <a:t>£¥€$</a:t>
            </a:r>
            <a:endParaRPr b="1" sz="2400"/>
          </a:p>
          <a:p>
            <a:pPr indent="0" lvl="0" marL="0" rtl="0">
              <a:spcBef>
                <a:spcPts val="600"/>
              </a:spcBef>
              <a:spcAft>
                <a:spcPts val="0"/>
              </a:spcAft>
              <a:buNone/>
            </a:pPr>
            <a:r>
              <a:t/>
            </a:r>
            <a:endParaRPr sz="2400"/>
          </a:p>
          <a:p>
            <a:pPr indent="0" lvl="0" marL="0" rtl="0">
              <a:spcBef>
                <a:spcPts val="600"/>
              </a:spcBef>
              <a:spcAft>
                <a:spcPts val="0"/>
              </a:spcAft>
              <a:buNone/>
            </a:pPr>
            <a:r>
              <a:rPr b="1" lang="en" sz="2400"/>
              <a:t>Idea:</a:t>
            </a:r>
            <a:r>
              <a:rPr lang="en" sz="2400"/>
              <a:t> reduce the</a:t>
            </a:r>
            <a:r>
              <a:rPr i="1" lang="en" sz="2400"/>
              <a:t> M</a:t>
            </a:r>
            <a:r>
              <a:rPr lang="en" sz="2400"/>
              <a:t> in our </a:t>
            </a:r>
            <a:r>
              <a:rPr i="1" lang="en" sz="2400"/>
              <a:t>O(NM)</a:t>
            </a:r>
            <a:r>
              <a:rPr lang="en" sz="2400"/>
              <a:t> by finding a few candidate mappings quickly.</a:t>
            </a:r>
            <a:endParaRPr sz="2400"/>
          </a:p>
          <a:p>
            <a:pPr indent="0" lvl="0" marL="0" rtl="0">
              <a:spcBef>
                <a:spcPts val="600"/>
              </a:spcBef>
              <a:spcAft>
                <a:spcPts val="0"/>
              </a:spcAft>
              <a:buNone/>
            </a:pPr>
            <a:r>
              <a:t/>
            </a:r>
            <a:endParaRPr sz="2400"/>
          </a:p>
          <a:p>
            <a:pPr indent="0" lvl="0" marL="0" rtl="0">
              <a:spcBef>
                <a:spcPts val="600"/>
              </a:spcBef>
              <a:spcAft>
                <a:spcPts val="0"/>
              </a:spcAft>
              <a:buNone/>
            </a:pPr>
            <a:r>
              <a:rPr b="1" lang="en" sz="2400"/>
              <a:t>Solutions</a:t>
            </a:r>
            <a:r>
              <a:rPr b="1" lang="en" sz="2400"/>
              <a:t>: </a:t>
            </a:r>
            <a:endParaRPr b="1" sz="2400"/>
          </a:p>
          <a:p>
            <a:pPr indent="0" lvl="0" marL="0" rtl="0">
              <a:spcBef>
                <a:spcPts val="600"/>
              </a:spcBef>
              <a:spcAft>
                <a:spcPts val="0"/>
              </a:spcAft>
              <a:buNone/>
            </a:pPr>
            <a:r>
              <a:rPr lang="en" sz="2400"/>
              <a:t>FM-index, kmer indexes, minimizer indexes</a:t>
            </a:r>
            <a:endParaRPr sz="2400"/>
          </a:p>
        </p:txBody>
      </p:sp>
      <p:pic>
        <p:nvPicPr>
          <p:cNvPr id="348" name="Shape 348"/>
          <p:cNvPicPr preferRelativeResize="0"/>
          <p:nvPr/>
        </p:nvPicPr>
        <p:blipFill>
          <a:blip r:embed="rId3">
            <a:alphaModFix/>
          </a:blip>
          <a:stretch>
            <a:fillRect/>
          </a:stretch>
        </p:blipFill>
        <p:spPr>
          <a:xfrm>
            <a:off x="6656375" y="1721400"/>
            <a:ext cx="206075" cy="284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i="1" lang="en"/>
              <a:t>k</a:t>
            </a:r>
            <a:r>
              <a:rPr lang="en"/>
              <a:t>-mer based alignment</a:t>
            </a:r>
            <a:endParaRPr/>
          </a:p>
        </p:txBody>
      </p:sp>
      <p:sp>
        <p:nvSpPr>
          <p:cNvPr id="354" name="Shape 35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Let’s break our reference genome(s) into sequences of a fixed size </a:t>
            </a:r>
            <a:r>
              <a:rPr i="1" lang="en"/>
              <a:t>k</a:t>
            </a:r>
            <a:r>
              <a:rPr lang="en"/>
              <a:t>.</a:t>
            </a:r>
            <a:endParaRPr/>
          </a:p>
          <a:p>
            <a:pPr indent="0" lvl="0" marL="0" rtl="0">
              <a:spcBef>
                <a:spcPts val="600"/>
              </a:spcBef>
              <a:spcAft>
                <a:spcPts val="0"/>
              </a:spcAft>
              <a:buNone/>
            </a:pPr>
            <a:r>
              <a:t/>
            </a:r>
            <a:endParaRPr/>
          </a:p>
          <a:p>
            <a:pPr indent="0" lvl="0" marL="0" rtl="0">
              <a:spcBef>
                <a:spcPts val="600"/>
              </a:spcBef>
              <a:spcAft>
                <a:spcPts val="0"/>
              </a:spcAft>
              <a:buNone/>
            </a:pPr>
            <a:r>
              <a:rPr lang="en"/>
              <a:t>Now we can make a (big) hash table:</a:t>
            </a:r>
            <a:endParaRPr/>
          </a:p>
          <a:p>
            <a:pPr indent="457200" lvl="0" marL="0" rtl="0">
              <a:spcBef>
                <a:spcPts val="600"/>
              </a:spcBef>
              <a:spcAft>
                <a:spcPts val="0"/>
              </a:spcAft>
              <a:buNone/>
            </a:pPr>
            <a:r>
              <a:rPr i="1" lang="en"/>
              <a:t>k-</a:t>
            </a:r>
            <a:r>
              <a:rPr lang="en"/>
              <a:t>mer → positions</a:t>
            </a:r>
            <a:endParaRPr/>
          </a:p>
          <a:p>
            <a:pPr indent="0" lvl="0" marL="0" rtl="0">
              <a:spcBef>
                <a:spcPts val="600"/>
              </a:spcBef>
              <a:spcAft>
                <a:spcPts val="0"/>
              </a:spcAft>
              <a:buNone/>
            </a:pPr>
            <a:r>
              <a:rPr lang="en"/>
              <a:t>and look for sequences of length </a:t>
            </a:r>
            <a:r>
              <a:rPr i="1" lang="en"/>
              <a:t>k</a:t>
            </a:r>
            <a:r>
              <a:rPr lang="en"/>
              <a:t> efficiently.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i="1" lang="en"/>
              <a:t>k-</a:t>
            </a:r>
            <a:r>
              <a:rPr lang="en"/>
              <a:t>mer based mappers</a:t>
            </a:r>
            <a:endParaRPr/>
          </a:p>
        </p:txBody>
      </p:sp>
      <p:sp>
        <p:nvSpPr>
          <p:cNvPr id="360" name="Shape 360"/>
          <p:cNvSpPr txBox="1"/>
          <p:nvPr>
            <p:ph idx="1" type="body"/>
          </p:nvPr>
        </p:nvSpPr>
        <p:spPr>
          <a:xfrm>
            <a:off x="457200" y="1200150"/>
            <a:ext cx="32679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b="1" lang="en" sz="2000"/>
              <a:t>Approach:</a:t>
            </a:r>
            <a:endParaRPr b="1" sz="2000"/>
          </a:p>
          <a:p>
            <a:pPr indent="-355600" lvl="0" marL="457200" rtl="0">
              <a:spcBef>
                <a:spcPts val="600"/>
              </a:spcBef>
              <a:spcAft>
                <a:spcPts val="0"/>
              </a:spcAft>
              <a:buSzPts val="2000"/>
              <a:buChar char="-"/>
            </a:pPr>
            <a:r>
              <a:rPr lang="en" sz="2000"/>
              <a:t>Make kmers in query, match to positions in database of kmers.</a:t>
            </a:r>
            <a:endParaRPr sz="2000"/>
          </a:p>
          <a:p>
            <a:pPr indent="-355600" lvl="0" marL="457200" rtl="0">
              <a:spcBef>
                <a:spcPts val="0"/>
              </a:spcBef>
              <a:spcAft>
                <a:spcPts val="0"/>
              </a:spcAft>
              <a:buSzPts val="2000"/>
              <a:buChar char="-"/>
            </a:pPr>
            <a:r>
              <a:rPr lang="en" sz="2000"/>
              <a:t>Use positional clustering to drive further alignment.</a:t>
            </a:r>
            <a:endParaRPr b="1" sz="2000"/>
          </a:p>
          <a:p>
            <a:pPr indent="0" lvl="0" marL="0" rtl="0">
              <a:spcBef>
                <a:spcPts val="600"/>
              </a:spcBef>
              <a:spcAft>
                <a:spcPts val="0"/>
              </a:spcAft>
              <a:buNone/>
            </a:pPr>
            <a:r>
              <a:rPr b="1" lang="en" sz="2000"/>
              <a:t>Implemented in:</a:t>
            </a:r>
            <a:endParaRPr b="1" sz="2000"/>
          </a:p>
          <a:p>
            <a:pPr indent="0" lvl="0" marL="0" rtl="0">
              <a:spcBef>
                <a:spcPts val="600"/>
              </a:spcBef>
              <a:spcAft>
                <a:spcPts val="0"/>
              </a:spcAft>
              <a:buNone/>
            </a:pPr>
            <a:r>
              <a:rPr lang="en" sz="2000"/>
              <a:t>BLAT (pictured), Mosaik, Novoalign, </a:t>
            </a:r>
            <a:r>
              <a:rPr i="1" lang="en" sz="2000"/>
              <a:t>many</a:t>
            </a:r>
            <a:r>
              <a:rPr lang="en" sz="2000"/>
              <a:t> projects.</a:t>
            </a:r>
            <a:endParaRPr sz="2000"/>
          </a:p>
        </p:txBody>
      </p:sp>
      <p:sp>
        <p:nvSpPr>
          <p:cNvPr id="361" name="Shape 361"/>
          <p:cNvSpPr txBox="1"/>
          <p:nvPr/>
        </p:nvSpPr>
        <p:spPr>
          <a:xfrm>
            <a:off x="4536975" y="4800600"/>
            <a:ext cx="4431900" cy="336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https://en.wikipedia.org/wiki/BLAT_(bioinformatics)</a:t>
            </a:r>
            <a:endParaRPr/>
          </a:p>
        </p:txBody>
      </p:sp>
      <p:pic>
        <p:nvPicPr>
          <p:cNvPr id="362" name="Shape 362"/>
          <p:cNvPicPr preferRelativeResize="0"/>
          <p:nvPr/>
        </p:nvPicPr>
        <p:blipFill>
          <a:blip r:embed="rId3">
            <a:alphaModFix/>
          </a:blip>
          <a:stretch>
            <a:fillRect/>
          </a:stretch>
        </p:blipFill>
        <p:spPr>
          <a:xfrm>
            <a:off x="3650325" y="1112650"/>
            <a:ext cx="3889799" cy="3630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Shape 367"/>
          <p:cNvPicPr preferRelativeResize="0"/>
          <p:nvPr/>
        </p:nvPicPr>
        <p:blipFill>
          <a:blip r:embed="rId3">
            <a:alphaModFix/>
          </a:blip>
          <a:stretch>
            <a:fillRect/>
          </a:stretch>
        </p:blipFill>
        <p:spPr>
          <a:xfrm>
            <a:off x="5005650" y="4193456"/>
            <a:ext cx="2977986" cy="581194"/>
          </a:xfrm>
          <a:prstGeom prst="rect">
            <a:avLst/>
          </a:prstGeom>
          <a:noFill/>
          <a:ln>
            <a:noFill/>
          </a:ln>
        </p:spPr>
      </p:pic>
      <p:pic>
        <p:nvPicPr>
          <p:cNvPr id="368" name="Shape 368"/>
          <p:cNvPicPr preferRelativeResize="0"/>
          <p:nvPr/>
        </p:nvPicPr>
        <p:blipFill>
          <a:blip r:embed="rId4">
            <a:alphaModFix/>
          </a:blip>
          <a:stretch>
            <a:fillRect/>
          </a:stretch>
        </p:blipFill>
        <p:spPr>
          <a:xfrm>
            <a:off x="362225" y="3018262"/>
            <a:ext cx="2400075" cy="420993"/>
          </a:xfrm>
          <a:prstGeom prst="rect">
            <a:avLst/>
          </a:prstGeom>
          <a:noFill/>
          <a:ln>
            <a:noFill/>
          </a:ln>
        </p:spPr>
      </p:pic>
      <p:sp>
        <p:nvSpPr>
          <p:cNvPr id="369" name="Shape 3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i="1" lang="en"/>
              <a:t>k</a:t>
            </a:r>
            <a:r>
              <a:rPr lang="en"/>
              <a:t>-mer mapper limitations</a:t>
            </a:r>
            <a:endParaRPr/>
          </a:p>
        </p:txBody>
      </p:sp>
      <p:sp>
        <p:nvSpPr>
          <p:cNvPr id="370" name="Shape 370"/>
          <p:cNvSpPr txBox="1"/>
          <p:nvPr>
            <p:ph idx="1" type="body"/>
          </p:nvPr>
        </p:nvSpPr>
        <p:spPr>
          <a:xfrm>
            <a:off x="283713" y="1185656"/>
            <a:ext cx="5439300" cy="1464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200"/>
              <a:t>If diversity between sample and genome or sequencing error rate is high enough, we lose many </a:t>
            </a:r>
            <a:r>
              <a:rPr i="1" lang="en" sz="2200"/>
              <a:t>k-</a:t>
            </a:r>
            <a:r>
              <a:rPr lang="en" sz="2200"/>
              <a:t>mer matches.</a:t>
            </a:r>
            <a:endParaRPr sz="2200"/>
          </a:p>
        </p:txBody>
      </p:sp>
      <p:sp>
        <p:nvSpPr>
          <p:cNvPr id="371" name="Shape 371"/>
          <p:cNvSpPr txBox="1"/>
          <p:nvPr/>
        </p:nvSpPr>
        <p:spPr>
          <a:xfrm>
            <a:off x="3713163" y="2635275"/>
            <a:ext cx="5243700" cy="10686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0"/>
              </a:spcAft>
              <a:buNone/>
            </a:pPr>
            <a:r>
              <a:rPr lang="en" sz="2200">
                <a:solidFill>
                  <a:schemeClr val="dk1"/>
                </a:solidFill>
              </a:rPr>
              <a:t>Short </a:t>
            </a:r>
            <a:r>
              <a:rPr i="1" lang="en" sz="2200">
                <a:solidFill>
                  <a:schemeClr val="dk1"/>
                </a:solidFill>
              </a:rPr>
              <a:t>k</a:t>
            </a:r>
            <a:r>
              <a:rPr lang="en" sz="2200">
                <a:solidFill>
                  <a:schemeClr val="dk1"/>
                </a:solidFill>
              </a:rPr>
              <a:t>-mers can be extremely redundant: What do we do with millions of hits?</a:t>
            </a:r>
            <a:endParaRPr sz="2200">
              <a:solidFill>
                <a:schemeClr val="dk1"/>
              </a:solidFill>
            </a:endParaRPr>
          </a:p>
        </p:txBody>
      </p:sp>
      <p:sp>
        <p:nvSpPr>
          <p:cNvPr id="372" name="Shape 372"/>
          <p:cNvSpPr txBox="1"/>
          <p:nvPr/>
        </p:nvSpPr>
        <p:spPr>
          <a:xfrm>
            <a:off x="187138" y="3939075"/>
            <a:ext cx="4671600" cy="9759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0"/>
              </a:spcAft>
              <a:buNone/>
            </a:pPr>
            <a:r>
              <a:rPr i="1" lang="en" sz="2200">
                <a:solidFill>
                  <a:schemeClr val="dk1"/>
                </a:solidFill>
              </a:rPr>
              <a:t>k</a:t>
            </a:r>
            <a:r>
              <a:rPr lang="en" sz="2200">
                <a:solidFill>
                  <a:schemeClr val="dk1"/>
                </a:solidFill>
              </a:rPr>
              <a:t> is a hard limit: Looking up long sequences requires stringing together many hits.</a:t>
            </a:r>
            <a:endParaRPr sz="2200">
              <a:solidFill>
                <a:schemeClr val="dk1"/>
              </a:solidFill>
            </a:endParaRPr>
          </a:p>
        </p:txBody>
      </p:sp>
      <p:pic>
        <p:nvPicPr>
          <p:cNvPr id="373" name="Shape 373"/>
          <p:cNvPicPr preferRelativeResize="0"/>
          <p:nvPr/>
        </p:nvPicPr>
        <p:blipFill>
          <a:blip r:embed="rId5">
            <a:alphaModFix/>
          </a:blip>
          <a:stretch>
            <a:fillRect/>
          </a:stretch>
        </p:blipFill>
        <p:spPr>
          <a:xfrm>
            <a:off x="5966668" y="1568939"/>
            <a:ext cx="1473282" cy="6748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457200" y="916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Suffix trees</a:t>
            </a:r>
            <a:endParaRPr/>
          </a:p>
        </p:txBody>
      </p:sp>
      <p:pic>
        <p:nvPicPr>
          <p:cNvPr id="379" name="Shape 379"/>
          <p:cNvPicPr preferRelativeResize="0"/>
          <p:nvPr/>
        </p:nvPicPr>
        <p:blipFill>
          <a:blip r:embed="rId3">
            <a:alphaModFix/>
          </a:blip>
          <a:stretch>
            <a:fillRect/>
          </a:stretch>
        </p:blipFill>
        <p:spPr>
          <a:xfrm>
            <a:off x="438650" y="1314450"/>
            <a:ext cx="3121819" cy="3312956"/>
          </a:xfrm>
          <a:prstGeom prst="rect">
            <a:avLst/>
          </a:prstGeom>
          <a:noFill/>
          <a:ln>
            <a:noFill/>
          </a:ln>
        </p:spPr>
      </p:pic>
      <p:sp>
        <p:nvSpPr>
          <p:cNvPr id="380" name="Shape 380"/>
          <p:cNvSpPr txBox="1"/>
          <p:nvPr/>
        </p:nvSpPr>
        <p:spPr>
          <a:xfrm>
            <a:off x="3914000" y="782550"/>
            <a:ext cx="4949400" cy="351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t>A tree containing all suffixes of a string (here: </a:t>
            </a:r>
            <a:r>
              <a:rPr b="1" lang="en" sz="2200"/>
              <a:t>BANANA</a:t>
            </a:r>
            <a:r>
              <a:rPr lang="en" sz="2200"/>
              <a:t>) as paths from the root to the tree to the leaves.</a:t>
            </a:r>
            <a:endParaRPr sz="2200"/>
          </a:p>
          <a:p>
            <a:pPr indent="0" lvl="0" marL="0" rtl="0">
              <a:spcBef>
                <a:spcPts val="0"/>
              </a:spcBef>
              <a:spcAft>
                <a:spcPts val="0"/>
              </a:spcAft>
              <a:buNone/>
            </a:pPr>
            <a:r>
              <a:t/>
            </a:r>
            <a:endParaRPr sz="2200"/>
          </a:p>
          <a:p>
            <a:pPr indent="0" lvl="0" marL="0" rtl="0">
              <a:spcBef>
                <a:spcPts val="0"/>
              </a:spcBef>
              <a:spcAft>
                <a:spcPts val="0"/>
              </a:spcAft>
              <a:buNone/>
            </a:pPr>
            <a:r>
              <a:rPr i="1" lang="en" sz="2200"/>
              <a:t>We can look up any subsequence of the string in O(|subseq|) operations!</a:t>
            </a:r>
            <a:endParaRPr i="1" sz="2200"/>
          </a:p>
          <a:p>
            <a:pPr indent="0" lvl="0" marL="0" rtl="0">
              <a:spcBef>
                <a:spcPts val="0"/>
              </a:spcBef>
              <a:spcAft>
                <a:spcPts val="0"/>
              </a:spcAft>
              <a:buNone/>
            </a:pPr>
            <a:r>
              <a:t/>
            </a:r>
            <a:endParaRPr sz="2200"/>
          </a:p>
          <a:p>
            <a:pPr indent="0" lvl="0" marL="0" rtl="0">
              <a:spcBef>
                <a:spcPts val="0"/>
              </a:spcBef>
              <a:spcAft>
                <a:spcPts val="0"/>
              </a:spcAft>
              <a:buNone/>
            </a:pPr>
            <a:r>
              <a:rPr b="1" lang="en" sz="2200"/>
              <a:t>Problem:</a:t>
            </a:r>
            <a:r>
              <a:rPr lang="en" sz="2200"/>
              <a:t> the tree requires a </a:t>
            </a:r>
            <a:r>
              <a:rPr i="1" lang="en" sz="2200"/>
              <a:t>lot</a:t>
            </a:r>
            <a:r>
              <a:rPr lang="en" sz="2200"/>
              <a:t> of memory! Practically, 10-20X the input text.</a:t>
            </a:r>
            <a:endParaRPr sz="2200"/>
          </a:p>
          <a:p>
            <a:pPr indent="0" lvl="0" marL="0" rtl="0">
              <a:spcBef>
                <a:spcPts val="0"/>
              </a:spcBef>
              <a:spcAft>
                <a:spcPts val="0"/>
              </a:spcAft>
              <a:buNone/>
            </a:pPr>
            <a:r>
              <a:t/>
            </a:r>
            <a:endParaRPr sz="2200"/>
          </a:p>
        </p:txBody>
      </p:sp>
      <p:sp>
        <p:nvSpPr>
          <p:cNvPr id="381" name="Shape 381"/>
          <p:cNvSpPr txBox="1"/>
          <p:nvPr/>
        </p:nvSpPr>
        <p:spPr>
          <a:xfrm>
            <a:off x="152400" y="4755863"/>
            <a:ext cx="4162500" cy="351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https://en.wikipedia.org/wiki/Suffix_tree</a:t>
            </a:r>
            <a:endParaRPr/>
          </a:p>
        </p:txBody>
      </p:sp>
      <p:sp>
        <p:nvSpPr>
          <p:cNvPr id="382" name="Shape 382"/>
          <p:cNvSpPr txBox="1"/>
          <p:nvPr/>
        </p:nvSpPr>
        <p:spPr>
          <a:xfrm>
            <a:off x="3505200" y="4434300"/>
            <a:ext cx="5253600" cy="719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rPr>
              <a:t>*Note that we use a sentinel character $ to indicate the end of the string. The dashed lines are suffix links, which are relevant for construction but not this presentation.</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txBox="1"/>
          <p:nvPr>
            <p:ph type="title"/>
          </p:nvPr>
        </p:nvSpPr>
        <p:spPr>
          <a:xfrm>
            <a:off x="457200" y="3452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FM-index</a:t>
            </a:r>
            <a:endParaRPr/>
          </a:p>
        </p:txBody>
      </p:sp>
      <p:sp>
        <p:nvSpPr>
          <p:cNvPr id="388" name="Shape 388"/>
          <p:cNvSpPr txBox="1"/>
          <p:nvPr>
            <p:ph idx="1" type="body"/>
          </p:nvPr>
        </p:nvSpPr>
        <p:spPr>
          <a:xfrm>
            <a:off x="3898800" y="576125"/>
            <a:ext cx="5245200" cy="14022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1800"/>
              <a:t>Suffix tree ~ Suffix array ~ BWT</a:t>
            </a:r>
            <a:endParaRPr b="1" sz="1800"/>
          </a:p>
          <a:p>
            <a:pPr indent="0" lvl="0" marL="0" rtl="0">
              <a:spcBef>
                <a:spcPts val="600"/>
              </a:spcBef>
              <a:spcAft>
                <a:spcPts val="0"/>
              </a:spcAft>
              <a:buNone/>
            </a:pPr>
            <a:r>
              <a:rPr i="1" lang="en" sz="1800"/>
              <a:t>BWT=Burrows-Wheeler transform</a:t>
            </a:r>
            <a:endParaRPr i="1" sz="1800"/>
          </a:p>
          <a:p>
            <a:pPr indent="0" lvl="0" marL="0" rtl="0">
              <a:spcBef>
                <a:spcPts val="600"/>
              </a:spcBef>
              <a:spcAft>
                <a:spcPts val="0"/>
              </a:spcAft>
              <a:buNone/>
            </a:pPr>
            <a:r>
              <a:rPr lang="en" sz="1800"/>
              <a:t>BWTs are highly compressible because they exploit repetitions in the text, but preserve the original sequence. Size: ~1X the input seq!</a:t>
            </a:r>
            <a:endParaRPr sz="1800"/>
          </a:p>
        </p:txBody>
      </p:sp>
      <p:pic>
        <p:nvPicPr>
          <p:cNvPr id="389" name="Shape 389"/>
          <p:cNvPicPr preferRelativeResize="0"/>
          <p:nvPr/>
        </p:nvPicPr>
        <p:blipFill>
          <a:blip r:embed="rId3">
            <a:alphaModFix/>
          </a:blip>
          <a:stretch>
            <a:fillRect/>
          </a:stretch>
        </p:blipFill>
        <p:spPr>
          <a:xfrm>
            <a:off x="2244175" y="2598469"/>
            <a:ext cx="5245143" cy="2254725"/>
          </a:xfrm>
          <a:prstGeom prst="rect">
            <a:avLst/>
          </a:prstGeom>
          <a:noFill/>
          <a:ln>
            <a:noFill/>
          </a:ln>
        </p:spPr>
      </p:pic>
      <p:pic>
        <p:nvPicPr>
          <p:cNvPr id="390" name="Shape 390"/>
          <p:cNvPicPr preferRelativeResize="0"/>
          <p:nvPr/>
        </p:nvPicPr>
        <p:blipFill>
          <a:blip r:embed="rId4">
            <a:alphaModFix/>
          </a:blip>
          <a:stretch>
            <a:fillRect/>
          </a:stretch>
        </p:blipFill>
        <p:spPr>
          <a:xfrm>
            <a:off x="95525" y="1092544"/>
            <a:ext cx="2040881" cy="2165831"/>
          </a:xfrm>
          <a:prstGeom prst="rect">
            <a:avLst/>
          </a:prstGeom>
          <a:noFill/>
          <a:ln>
            <a:noFill/>
          </a:ln>
        </p:spPr>
      </p:pic>
      <p:sp>
        <p:nvSpPr>
          <p:cNvPr id="391" name="Shape 391"/>
          <p:cNvSpPr txBox="1"/>
          <p:nvPr/>
        </p:nvSpPr>
        <p:spPr>
          <a:xfrm>
            <a:off x="2386500" y="4872244"/>
            <a:ext cx="4928700" cy="272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t>https://en.wikipedia.org/wiki/Burrows%E2%80%93Wheeler_transform</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457200" y="205986"/>
            <a:ext cx="8229600" cy="697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MEM mapping</a:t>
            </a:r>
            <a:endParaRPr/>
          </a:p>
        </p:txBody>
      </p:sp>
      <p:sp>
        <p:nvSpPr>
          <p:cNvPr id="397" name="Shape 397"/>
          <p:cNvSpPr txBox="1"/>
          <p:nvPr>
            <p:ph idx="1" type="body"/>
          </p:nvPr>
        </p:nvSpPr>
        <p:spPr>
          <a:xfrm>
            <a:off x="457200" y="914400"/>
            <a:ext cx="8396100" cy="1809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2000"/>
              <a:t>Problem:</a:t>
            </a:r>
            <a:r>
              <a:rPr lang="en" sz="2000"/>
              <a:t> can’t backtrack with high error rates, long reads</a:t>
            </a:r>
            <a:endParaRPr sz="2000"/>
          </a:p>
          <a:p>
            <a:pPr indent="0" lvl="0" marL="0" rtl="0">
              <a:spcBef>
                <a:spcPts val="600"/>
              </a:spcBef>
              <a:spcAft>
                <a:spcPts val="0"/>
              </a:spcAft>
              <a:buNone/>
            </a:pPr>
            <a:r>
              <a:rPr b="1" lang="en" sz="2000"/>
              <a:t>Solution:</a:t>
            </a:r>
            <a:r>
              <a:rPr lang="en" sz="2000"/>
              <a:t> find MEMs using the FM-index (bwa mem)</a:t>
            </a:r>
            <a:endParaRPr sz="2000"/>
          </a:p>
          <a:p>
            <a:pPr indent="0" lvl="0" marL="0" rtl="0">
              <a:spcBef>
                <a:spcPts val="600"/>
              </a:spcBef>
              <a:spcAft>
                <a:spcPts val="0"/>
              </a:spcAft>
              <a:buNone/>
            </a:pPr>
            <a:r>
              <a:rPr i="1" lang="en" sz="1400"/>
              <a:t>Maximal exact match</a:t>
            </a:r>
            <a:r>
              <a:rPr lang="en" sz="1400"/>
              <a:t> (MEM): an exact match that cannot be extended further in either direction.</a:t>
            </a:r>
            <a:endParaRPr sz="1400"/>
          </a:p>
          <a:p>
            <a:pPr indent="0" lvl="0" marL="0" rtl="0">
              <a:spcBef>
                <a:spcPts val="600"/>
              </a:spcBef>
              <a:spcAft>
                <a:spcPts val="0"/>
              </a:spcAft>
              <a:buNone/>
            </a:pPr>
            <a:r>
              <a:rPr i="1" lang="en" sz="1400"/>
              <a:t>Super-maximal exact match</a:t>
            </a:r>
            <a:r>
              <a:rPr lang="en" sz="1400"/>
              <a:t> (SMEM): a MEM that is not contained in any other MEMs on the query coordinate (Li, 2012). At any query position, the longest exact match covering the position must be a SMEM.</a:t>
            </a:r>
            <a:endParaRPr sz="1400"/>
          </a:p>
        </p:txBody>
      </p:sp>
      <p:pic>
        <p:nvPicPr>
          <p:cNvPr id="398" name="Shape 398"/>
          <p:cNvPicPr preferRelativeResize="0"/>
          <p:nvPr/>
        </p:nvPicPr>
        <p:blipFill>
          <a:blip r:embed="rId3">
            <a:alphaModFix/>
          </a:blip>
          <a:stretch>
            <a:fillRect/>
          </a:stretch>
        </p:blipFill>
        <p:spPr>
          <a:xfrm>
            <a:off x="1070200" y="2883461"/>
            <a:ext cx="6858000" cy="1872277"/>
          </a:xfrm>
          <a:prstGeom prst="rect">
            <a:avLst/>
          </a:prstGeom>
          <a:noFill/>
          <a:ln>
            <a:noFill/>
          </a:ln>
        </p:spPr>
      </p:pic>
      <p:sp>
        <p:nvSpPr>
          <p:cNvPr id="399" name="Shape 399"/>
          <p:cNvSpPr txBox="1"/>
          <p:nvPr/>
        </p:nvSpPr>
        <p:spPr>
          <a:xfrm>
            <a:off x="0" y="4914900"/>
            <a:ext cx="8686800" cy="205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http://lh3lh3.users.sourceforge.net/download/mem-poster.pdf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Minimizers</a:t>
            </a:r>
            <a:endParaRPr/>
          </a:p>
        </p:txBody>
      </p:sp>
      <p:sp>
        <p:nvSpPr>
          <p:cNvPr id="405" name="Shape 405"/>
          <p:cNvSpPr txBox="1"/>
          <p:nvPr>
            <p:ph idx="1" type="body"/>
          </p:nvPr>
        </p:nvSpPr>
        <p:spPr>
          <a:xfrm>
            <a:off x="457200" y="1039030"/>
            <a:ext cx="8229600" cy="9135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600"/>
              <a:t>A </a:t>
            </a:r>
            <a:r>
              <a:rPr i="1" lang="en" sz="2600"/>
              <a:t>(k,w)</a:t>
            </a:r>
            <a:r>
              <a:rPr lang="en" sz="2600"/>
              <a:t>-minimizer is the “smallest” </a:t>
            </a:r>
            <a:r>
              <a:rPr i="1" lang="en" sz="2600"/>
              <a:t>k</a:t>
            </a:r>
            <a:r>
              <a:rPr lang="en" sz="2600"/>
              <a:t>-mer in a sequence </a:t>
            </a:r>
            <a:r>
              <a:rPr i="1" lang="en" sz="2600"/>
              <a:t>w</a:t>
            </a:r>
            <a:r>
              <a:rPr lang="en" sz="2600"/>
              <a:t> long. Consider (4,8)-minimizers of:</a:t>
            </a:r>
            <a:endParaRPr sz="2600"/>
          </a:p>
        </p:txBody>
      </p:sp>
      <p:sp>
        <p:nvSpPr>
          <p:cNvPr id="406" name="Shape 406"/>
          <p:cNvSpPr txBox="1"/>
          <p:nvPr/>
        </p:nvSpPr>
        <p:spPr>
          <a:xfrm>
            <a:off x="1457550" y="2670225"/>
            <a:ext cx="6605400" cy="2295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latin typeface="Consolas"/>
                <a:ea typeface="Consolas"/>
                <a:cs typeface="Consolas"/>
                <a:sym typeface="Consolas"/>
              </a:rPr>
              <a:t>def kmers(x, k): return [x[i:i+k] for i in range(len(x)-(k-1))]</a:t>
            </a:r>
            <a:endParaRPr b="1">
              <a:latin typeface="Consolas"/>
              <a:ea typeface="Consolas"/>
              <a:cs typeface="Consolas"/>
              <a:sym typeface="Consolas"/>
            </a:endParaRPr>
          </a:p>
          <a:p>
            <a:pPr indent="0" lvl="0" marL="0">
              <a:spcBef>
                <a:spcPts val="0"/>
              </a:spcBef>
              <a:spcAft>
                <a:spcPts val="0"/>
              </a:spcAft>
              <a:buNone/>
            </a:pPr>
            <a:r>
              <a:rPr lang="en">
                <a:latin typeface="Consolas"/>
                <a:ea typeface="Consolas"/>
                <a:cs typeface="Consolas"/>
                <a:sym typeface="Consolas"/>
              </a:rPr>
              <a:t># make all (4,8)-mers</a:t>
            </a:r>
            <a:endParaRPr>
              <a:latin typeface="Consolas"/>
              <a:ea typeface="Consolas"/>
              <a:cs typeface="Consolas"/>
              <a:sym typeface="Consolas"/>
            </a:endParaRPr>
          </a:p>
          <a:p>
            <a:pPr indent="0" lvl="0" marL="0">
              <a:spcBef>
                <a:spcPts val="0"/>
              </a:spcBef>
              <a:spcAft>
                <a:spcPts val="0"/>
              </a:spcAft>
              <a:buNone/>
            </a:pPr>
            <a:r>
              <a:rPr b="1" lang="en">
                <a:latin typeface="Consolas"/>
                <a:ea typeface="Consolas"/>
                <a:cs typeface="Consolas"/>
                <a:sym typeface="Consolas"/>
              </a:rPr>
              <a:t>[sorted(kmers(y, 4)) for y in kmers(x, 8)]</a:t>
            </a:r>
            <a:endParaRPr b="1">
              <a:latin typeface="Consolas"/>
              <a:ea typeface="Consolas"/>
              <a:cs typeface="Consolas"/>
              <a:sym typeface="Consolas"/>
            </a:endParaRPr>
          </a:p>
          <a:p>
            <a:pPr indent="0" lvl="0" marL="0">
              <a:spcBef>
                <a:spcPts val="0"/>
              </a:spcBef>
              <a:spcAft>
                <a:spcPts val="0"/>
              </a:spcAft>
              <a:buNone/>
            </a:pPr>
            <a:r>
              <a:rPr lang="en">
                <a:latin typeface="Consolas"/>
                <a:ea typeface="Consolas"/>
                <a:cs typeface="Consolas"/>
                <a:sym typeface="Consolas"/>
              </a:rPr>
              <a:t>[['ACTG', 'CTGG', 'TACT', 'TGGT', 'TTAC'],</a:t>
            </a:r>
            <a:br>
              <a:rPr lang="en">
                <a:latin typeface="Consolas"/>
                <a:ea typeface="Consolas"/>
                <a:cs typeface="Consolas"/>
                <a:sym typeface="Consolas"/>
              </a:rPr>
            </a:br>
            <a:r>
              <a:rPr lang="en">
                <a:latin typeface="Consolas"/>
                <a:ea typeface="Consolas"/>
                <a:cs typeface="Consolas"/>
                <a:sym typeface="Consolas"/>
              </a:rPr>
              <a:t> ['ACTG', 'CTGG', 'GGTC', 'TACT', 'TGGT'],</a:t>
            </a:r>
            <a:br>
              <a:rPr lang="en">
                <a:latin typeface="Consolas"/>
                <a:ea typeface="Consolas"/>
                <a:cs typeface="Consolas"/>
                <a:sym typeface="Consolas"/>
              </a:rPr>
            </a:br>
            <a:r>
              <a:rPr lang="en">
                <a:latin typeface="Consolas"/>
                <a:ea typeface="Consolas"/>
                <a:cs typeface="Consolas"/>
                <a:sym typeface="Consolas"/>
              </a:rPr>
              <a:t> ['ACTG', 'CTGG', 'GGTC', 'GTCT', 'TGGT'],</a:t>
            </a:r>
            <a:br>
              <a:rPr lang="en">
                <a:latin typeface="Consolas"/>
                <a:ea typeface="Consolas"/>
                <a:cs typeface="Consolas"/>
                <a:sym typeface="Consolas"/>
              </a:rPr>
            </a:br>
            <a:r>
              <a:rPr lang="en">
                <a:latin typeface="Consolas"/>
                <a:ea typeface="Consolas"/>
                <a:cs typeface="Consolas"/>
                <a:sym typeface="Consolas"/>
              </a:rPr>
              <a:t> ['CTGG', 'GGTC', 'GTCT', 'TCTG', 'TGGT']]</a:t>
            </a:r>
            <a:endParaRPr>
              <a:latin typeface="Consolas"/>
              <a:ea typeface="Consolas"/>
              <a:cs typeface="Consolas"/>
              <a:sym typeface="Consolas"/>
            </a:endParaRPr>
          </a:p>
          <a:p>
            <a:pPr indent="0" lvl="0" marL="0">
              <a:spcBef>
                <a:spcPts val="0"/>
              </a:spcBef>
              <a:spcAft>
                <a:spcPts val="0"/>
              </a:spcAft>
              <a:buNone/>
            </a:pPr>
            <a:r>
              <a:rPr lang="en">
                <a:latin typeface="Consolas"/>
                <a:ea typeface="Consolas"/>
                <a:cs typeface="Consolas"/>
                <a:sym typeface="Consolas"/>
              </a:rPr>
              <a:t># make (4,8)-minimizers</a:t>
            </a:r>
            <a:br>
              <a:rPr lang="en">
                <a:latin typeface="Consolas"/>
                <a:ea typeface="Consolas"/>
                <a:cs typeface="Consolas"/>
                <a:sym typeface="Consolas"/>
              </a:rPr>
            </a:br>
            <a:r>
              <a:rPr b="1" lang="en">
                <a:latin typeface="Consolas"/>
                <a:ea typeface="Consolas"/>
                <a:cs typeface="Consolas"/>
                <a:sym typeface="Consolas"/>
              </a:rPr>
              <a:t>[sorted(kmers(y, 4))[0] for y in kmers(x, 8)]</a:t>
            </a:r>
            <a:endParaRPr b="1">
              <a:latin typeface="Consolas"/>
              <a:ea typeface="Consolas"/>
              <a:cs typeface="Consolas"/>
              <a:sym typeface="Consolas"/>
            </a:endParaRPr>
          </a:p>
          <a:p>
            <a:pPr indent="0" lvl="0" marL="0">
              <a:spcBef>
                <a:spcPts val="0"/>
              </a:spcBef>
              <a:spcAft>
                <a:spcPts val="0"/>
              </a:spcAft>
              <a:buNone/>
            </a:pPr>
            <a:r>
              <a:rPr lang="en">
                <a:latin typeface="Consolas"/>
                <a:ea typeface="Consolas"/>
                <a:cs typeface="Consolas"/>
                <a:sym typeface="Consolas"/>
              </a:rPr>
              <a:t>['</a:t>
            </a:r>
            <a:r>
              <a:rPr lang="en" u="sng">
                <a:latin typeface="Consolas"/>
                <a:ea typeface="Consolas"/>
                <a:cs typeface="Consolas"/>
                <a:sym typeface="Consolas"/>
              </a:rPr>
              <a:t>ACTG</a:t>
            </a:r>
            <a:r>
              <a:rPr lang="en">
                <a:latin typeface="Consolas"/>
                <a:ea typeface="Consolas"/>
                <a:cs typeface="Consolas"/>
                <a:sym typeface="Consolas"/>
              </a:rPr>
              <a:t>', '</a:t>
            </a:r>
            <a:r>
              <a:rPr lang="en" u="sng">
                <a:latin typeface="Consolas"/>
                <a:ea typeface="Consolas"/>
                <a:cs typeface="Consolas"/>
                <a:sym typeface="Consolas"/>
              </a:rPr>
              <a:t>ACTG</a:t>
            </a:r>
            <a:r>
              <a:rPr lang="en">
                <a:latin typeface="Consolas"/>
                <a:ea typeface="Consolas"/>
                <a:cs typeface="Consolas"/>
                <a:sym typeface="Consolas"/>
              </a:rPr>
              <a:t>', '</a:t>
            </a:r>
            <a:r>
              <a:rPr lang="en" u="sng">
                <a:latin typeface="Consolas"/>
                <a:ea typeface="Consolas"/>
                <a:cs typeface="Consolas"/>
                <a:sym typeface="Consolas"/>
              </a:rPr>
              <a:t>ACTG</a:t>
            </a:r>
            <a:r>
              <a:rPr lang="en">
                <a:latin typeface="Consolas"/>
                <a:ea typeface="Consolas"/>
                <a:cs typeface="Consolas"/>
                <a:sym typeface="Consolas"/>
              </a:rPr>
              <a:t>', '</a:t>
            </a:r>
            <a:r>
              <a:rPr i="1" lang="en">
                <a:latin typeface="Consolas"/>
                <a:ea typeface="Consolas"/>
                <a:cs typeface="Consolas"/>
                <a:sym typeface="Consolas"/>
              </a:rPr>
              <a:t>CTGG</a:t>
            </a:r>
            <a:r>
              <a:rPr lang="en">
                <a:latin typeface="Consolas"/>
                <a:ea typeface="Consolas"/>
                <a:cs typeface="Consolas"/>
                <a:sym typeface="Consolas"/>
              </a:rPr>
              <a:t>']</a:t>
            </a:r>
            <a:endParaRPr>
              <a:latin typeface="Consolas"/>
              <a:ea typeface="Consolas"/>
              <a:cs typeface="Consolas"/>
              <a:sym typeface="Consolas"/>
            </a:endParaRPr>
          </a:p>
        </p:txBody>
      </p:sp>
      <p:sp>
        <p:nvSpPr>
          <p:cNvPr id="407" name="Shape 407"/>
          <p:cNvSpPr txBox="1"/>
          <p:nvPr/>
        </p:nvSpPr>
        <p:spPr>
          <a:xfrm>
            <a:off x="2421821" y="2044083"/>
            <a:ext cx="6126600" cy="5346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0"/>
              </a:spcAft>
              <a:buNone/>
            </a:pPr>
            <a:r>
              <a:rPr lang="en" sz="2600">
                <a:solidFill>
                  <a:schemeClr val="dk1"/>
                </a:solidFill>
              </a:rPr>
              <a:t>x</a:t>
            </a:r>
            <a:r>
              <a:rPr lang="en" sz="2600">
                <a:solidFill>
                  <a:schemeClr val="dk1"/>
                </a:solidFill>
              </a:rPr>
              <a:t> = </a:t>
            </a:r>
            <a:r>
              <a:rPr b="1" lang="en" sz="2600">
                <a:solidFill>
                  <a:schemeClr val="dk1"/>
                </a:solidFill>
              </a:rPr>
              <a:t>TT</a:t>
            </a:r>
            <a:r>
              <a:rPr b="1" lang="en" sz="2600" u="sng">
                <a:solidFill>
                  <a:schemeClr val="dk1"/>
                </a:solidFill>
              </a:rPr>
              <a:t>A</a:t>
            </a:r>
            <a:r>
              <a:rPr b="1" i="1" lang="en" sz="2600" u="sng">
                <a:solidFill>
                  <a:schemeClr val="dk1"/>
                </a:solidFill>
              </a:rPr>
              <a:t>CTG</a:t>
            </a:r>
            <a:r>
              <a:rPr b="1" i="1" lang="en" sz="2600">
                <a:solidFill>
                  <a:schemeClr val="dk1"/>
                </a:solidFill>
              </a:rPr>
              <a:t>G</a:t>
            </a:r>
            <a:r>
              <a:rPr b="1" lang="en" sz="2600">
                <a:solidFill>
                  <a:schemeClr val="dk1"/>
                </a:solidFill>
              </a:rPr>
              <a:t>TCTG</a:t>
            </a:r>
            <a:endParaRPr b="1" sz="26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Benefits of minimizer indexes</a:t>
            </a:r>
            <a:endParaRPr/>
          </a:p>
        </p:txBody>
      </p:sp>
      <p:sp>
        <p:nvSpPr>
          <p:cNvPr id="413" name="Shape 413"/>
          <p:cNvSpPr txBox="1"/>
          <p:nvPr>
            <p:ph idx="1" type="body"/>
          </p:nvPr>
        </p:nvSpPr>
        <p:spPr>
          <a:xfrm>
            <a:off x="457200" y="971550"/>
            <a:ext cx="8229600" cy="3725700"/>
          </a:xfrm>
          <a:prstGeom prst="rect">
            <a:avLst/>
          </a:prstGeom>
        </p:spPr>
        <p:txBody>
          <a:bodyPr anchorCtr="0" anchor="t" bIns="91425" lIns="91425" spcFirstLastPara="1" rIns="91425" wrap="square" tIns="91425">
            <a:noAutofit/>
          </a:bodyPr>
          <a:lstStyle/>
          <a:p>
            <a:pPr indent="-368300" lvl="0" marL="457200" rtl="0">
              <a:spcBef>
                <a:spcPts val="600"/>
              </a:spcBef>
              <a:spcAft>
                <a:spcPts val="0"/>
              </a:spcAft>
              <a:buSzPts val="2200"/>
              <a:buChar char="-"/>
            </a:pPr>
            <a:r>
              <a:rPr i="1" lang="en" sz="2200"/>
              <a:t>K</a:t>
            </a:r>
            <a:r>
              <a:rPr lang="en" sz="2200"/>
              <a:t>-mers are sampled sparsely, so we can save memory when storing the index.</a:t>
            </a:r>
            <a:endParaRPr sz="2200"/>
          </a:p>
          <a:p>
            <a:pPr indent="-368300" lvl="0" marL="457200" rtl="0">
              <a:spcBef>
                <a:spcPts val="0"/>
              </a:spcBef>
              <a:spcAft>
                <a:spcPts val="0"/>
              </a:spcAft>
              <a:buSzPts val="2200"/>
              <a:buChar char="-"/>
            </a:pPr>
            <a:r>
              <a:rPr lang="en" sz="2200"/>
              <a:t>Their sampling is structured, so we tend to get the same </a:t>
            </a:r>
            <a:r>
              <a:rPr i="1" lang="en" sz="2200"/>
              <a:t>k</a:t>
            </a:r>
            <a:r>
              <a:rPr lang="en" sz="2200"/>
              <a:t>-mer even in the presence of error.</a:t>
            </a:r>
            <a:endParaRPr sz="2200"/>
          </a:p>
          <a:p>
            <a:pPr indent="-368300" lvl="0" marL="457200" rtl="0">
              <a:spcBef>
                <a:spcPts val="0"/>
              </a:spcBef>
              <a:spcAft>
                <a:spcPts val="0"/>
              </a:spcAft>
              <a:buSzPts val="2200"/>
              <a:buChar char="-"/>
            </a:pPr>
            <a:r>
              <a:rPr lang="en" sz="2200"/>
              <a:t>This makes them useful for long, high-error reads from 3rd-gen sequencing tech, whole-genome alignment, and fast mapping.</a:t>
            </a:r>
            <a:endParaRPr sz="2200"/>
          </a:p>
          <a:p>
            <a:pPr indent="-368300" lvl="0" marL="457200" rtl="0">
              <a:spcBef>
                <a:spcPts val="0"/>
              </a:spcBef>
              <a:spcAft>
                <a:spcPts val="0"/>
              </a:spcAft>
              <a:buSzPts val="2200"/>
              <a:buChar char="-"/>
            </a:pPr>
            <a:r>
              <a:rPr lang="en" sz="2200"/>
              <a:t>Indexes are very fast to generate.</a:t>
            </a:r>
            <a:endParaRPr sz="2200"/>
          </a:p>
          <a:p>
            <a:pPr indent="-368300" lvl="0" marL="457200" rtl="0">
              <a:spcBef>
                <a:spcPts val="0"/>
              </a:spcBef>
              <a:spcAft>
                <a:spcPts val="0"/>
              </a:spcAft>
              <a:buSzPts val="2200"/>
              <a:buChar char="-"/>
            </a:pPr>
            <a:r>
              <a:rPr lang="en" sz="2200"/>
              <a:t>Alignment is very fast.</a:t>
            </a:r>
            <a:endParaRPr sz="2200"/>
          </a:p>
          <a:p>
            <a:pPr indent="0" lvl="0" marL="0">
              <a:spcBef>
                <a:spcPts val="600"/>
              </a:spcBef>
              <a:spcAft>
                <a:spcPts val="0"/>
              </a:spcAft>
              <a:buNone/>
            </a:pPr>
            <a:r>
              <a:t/>
            </a:r>
            <a:endParaRPr sz="2200"/>
          </a:p>
          <a:p>
            <a:pPr indent="0" lvl="0" marL="0">
              <a:spcBef>
                <a:spcPts val="600"/>
              </a:spcBef>
              <a:spcAft>
                <a:spcPts val="0"/>
              </a:spcAft>
              <a:buNone/>
            </a:pPr>
            <a:r>
              <a:rPr lang="en" sz="2200"/>
              <a:t>Implemented in </a:t>
            </a:r>
            <a:r>
              <a:rPr i="1" lang="en" sz="2200"/>
              <a:t>minimap2</a:t>
            </a:r>
            <a:r>
              <a:rPr lang="en" sz="2200"/>
              <a:t>.</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457200" y="1327510"/>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200"/>
              <a:t>Genomic variation</a:t>
            </a:r>
            <a:endParaRPr sz="4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id="418" name="Shape 418"/>
          <p:cNvPicPr preferRelativeResize="0"/>
          <p:nvPr/>
        </p:nvPicPr>
        <p:blipFill>
          <a:blip r:embed="rId3">
            <a:alphaModFix/>
          </a:blip>
          <a:stretch>
            <a:fillRect/>
          </a:stretch>
        </p:blipFill>
        <p:spPr>
          <a:xfrm>
            <a:off x="381000" y="794433"/>
            <a:ext cx="7945999" cy="3776201"/>
          </a:xfrm>
          <a:prstGeom prst="rect">
            <a:avLst/>
          </a:prstGeom>
          <a:noFill/>
          <a:ln>
            <a:noFill/>
          </a:ln>
        </p:spPr>
      </p:pic>
      <p:sp>
        <p:nvSpPr>
          <p:cNvPr id="419" name="Shape 4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Adaptive banded alignment</a:t>
            </a:r>
            <a:endParaRPr/>
          </a:p>
        </p:txBody>
      </p:sp>
      <p:sp>
        <p:nvSpPr>
          <p:cNvPr id="420" name="Shape 420"/>
          <p:cNvSpPr txBox="1"/>
          <p:nvPr/>
        </p:nvSpPr>
        <p:spPr>
          <a:xfrm>
            <a:off x="105925" y="4760813"/>
            <a:ext cx="4129200" cy="307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Suzuki 2017. </a:t>
            </a:r>
            <a:r>
              <a:rPr lang="en" u="sng">
                <a:solidFill>
                  <a:schemeClr val="hlink"/>
                </a:solidFill>
                <a:hlinkClick r:id="rId4"/>
              </a:rPr>
              <a:t>http://dx.doi.org/10.1101/130633</a:t>
            </a:r>
            <a:r>
              <a:rPr lang="e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457200" y="53576"/>
            <a:ext cx="8229600" cy="726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minimap2</a:t>
            </a:r>
            <a:endParaRPr/>
          </a:p>
        </p:txBody>
      </p:sp>
      <p:sp>
        <p:nvSpPr>
          <p:cNvPr id="426" name="Shape 42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427" name="Shape 427"/>
          <p:cNvPicPr preferRelativeResize="0"/>
          <p:nvPr/>
        </p:nvPicPr>
        <p:blipFill>
          <a:blip r:embed="rId3">
            <a:alphaModFix/>
          </a:blip>
          <a:stretch>
            <a:fillRect/>
          </a:stretch>
        </p:blipFill>
        <p:spPr>
          <a:xfrm>
            <a:off x="0" y="780220"/>
            <a:ext cx="9144002" cy="4345061"/>
          </a:xfrm>
          <a:prstGeom prst="rect">
            <a:avLst/>
          </a:prstGeom>
          <a:noFill/>
          <a:ln>
            <a:noFill/>
          </a:ln>
        </p:spPr>
      </p:pic>
      <p:sp>
        <p:nvSpPr>
          <p:cNvPr id="428" name="Shape 428"/>
          <p:cNvSpPr/>
          <p:nvPr/>
        </p:nvSpPr>
        <p:spPr>
          <a:xfrm>
            <a:off x="60200" y="762500"/>
            <a:ext cx="561900" cy="437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4708400" y="762500"/>
            <a:ext cx="561900" cy="437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304800" y="1327519"/>
            <a:ext cx="86868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200"/>
              <a:t>Variant</a:t>
            </a:r>
            <a:r>
              <a:rPr lang="en" sz="4200"/>
              <a:t> allele detection</a:t>
            </a:r>
            <a:endParaRPr sz="4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Shape 440"/>
          <p:cNvSpPr txBox="1"/>
          <p:nvPr>
            <p:ph type="title"/>
          </p:nvPr>
        </p:nvSpPr>
        <p:spPr>
          <a:xfrm>
            <a:off x="457200" y="48962"/>
            <a:ext cx="8229600" cy="8574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dk1"/>
              </a:buClr>
              <a:buFont typeface="Arial"/>
              <a:buNone/>
            </a:pPr>
            <a:r>
              <a:rPr b="1" lang="en" sz="3600"/>
              <a:t>Alignments to candidates</a:t>
            </a:r>
            <a:endParaRPr b="1" sz="3600"/>
          </a:p>
        </p:txBody>
      </p:sp>
      <p:sp>
        <p:nvSpPr>
          <p:cNvPr id="441" name="Shape 441"/>
          <p:cNvSpPr/>
          <p:nvPr/>
        </p:nvSpPr>
        <p:spPr>
          <a:xfrm>
            <a:off x="1457453" y="1140961"/>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42" name="Shape 442"/>
          <p:cNvSpPr/>
          <p:nvPr/>
        </p:nvSpPr>
        <p:spPr>
          <a:xfrm>
            <a:off x="1609853" y="1496019"/>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43" name="Shape 443"/>
          <p:cNvSpPr/>
          <p:nvPr/>
        </p:nvSpPr>
        <p:spPr>
          <a:xfrm>
            <a:off x="2697237" y="3963632"/>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44" name="Shape 444"/>
          <p:cNvSpPr/>
          <p:nvPr/>
        </p:nvSpPr>
        <p:spPr>
          <a:xfrm>
            <a:off x="2249573" y="3582608"/>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45" name="Shape 445"/>
          <p:cNvSpPr/>
          <p:nvPr/>
        </p:nvSpPr>
        <p:spPr>
          <a:xfrm>
            <a:off x="2067053" y="1847696"/>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46" name="Shape 446"/>
          <p:cNvSpPr/>
          <p:nvPr/>
        </p:nvSpPr>
        <p:spPr>
          <a:xfrm>
            <a:off x="2371853" y="2194987"/>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47" name="Shape 447"/>
          <p:cNvSpPr/>
          <p:nvPr/>
        </p:nvSpPr>
        <p:spPr>
          <a:xfrm>
            <a:off x="2524253" y="2543965"/>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48" name="Shape 448"/>
          <p:cNvSpPr/>
          <p:nvPr/>
        </p:nvSpPr>
        <p:spPr>
          <a:xfrm>
            <a:off x="3067392" y="2883143"/>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49" name="Shape 449"/>
          <p:cNvSpPr/>
          <p:nvPr/>
        </p:nvSpPr>
        <p:spPr>
          <a:xfrm>
            <a:off x="3723276" y="3227730"/>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50" name="Shape 450"/>
          <p:cNvSpPr/>
          <p:nvPr/>
        </p:nvSpPr>
        <p:spPr>
          <a:xfrm>
            <a:off x="3266520" y="1166347"/>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51" name="Shape 451"/>
          <p:cNvSpPr/>
          <p:nvPr/>
        </p:nvSpPr>
        <p:spPr>
          <a:xfrm>
            <a:off x="3268730" y="1871291"/>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52" name="Shape 452"/>
          <p:cNvSpPr/>
          <p:nvPr/>
        </p:nvSpPr>
        <p:spPr>
          <a:xfrm>
            <a:off x="3266520" y="3608941"/>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53" name="Shape 453"/>
          <p:cNvSpPr/>
          <p:nvPr/>
        </p:nvSpPr>
        <p:spPr>
          <a:xfrm>
            <a:off x="3275076" y="2570668"/>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54" name="Shape 454"/>
          <p:cNvSpPr/>
          <p:nvPr/>
        </p:nvSpPr>
        <p:spPr>
          <a:xfrm>
            <a:off x="5203178" y="1880511"/>
            <a:ext cx="252300" cy="189300"/>
          </a:xfrm>
          <a:prstGeom prst="rect">
            <a:avLst/>
          </a:prstGeom>
          <a:solidFill>
            <a:schemeClr val="accent3"/>
          </a:solidFill>
          <a:ln cap="flat" cmpd="sng" w="25400">
            <a:solidFill>
              <a:srgbClr val="71894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55" name="Shape 455"/>
          <p:cNvSpPr/>
          <p:nvPr/>
        </p:nvSpPr>
        <p:spPr>
          <a:xfrm>
            <a:off x="3261296" y="3982772"/>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56" name="Shape 456"/>
          <p:cNvSpPr/>
          <p:nvPr/>
        </p:nvSpPr>
        <p:spPr>
          <a:xfrm>
            <a:off x="5203178" y="3991990"/>
            <a:ext cx="252300" cy="189300"/>
          </a:xfrm>
          <a:prstGeom prst="rect">
            <a:avLst/>
          </a:prstGeom>
          <a:solidFill>
            <a:schemeClr val="accent3"/>
          </a:solidFill>
          <a:ln cap="flat" cmpd="sng" w="25400">
            <a:solidFill>
              <a:srgbClr val="71894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57" name="Shape 457"/>
          <p:cNvSpPr/>
          <p:nvPr/>
        </p:nvSpPr>
        <p:spPr>
          <a:xfrm>
            <a:off x="0" y="775963"/>
            <a:ext cx="91440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58" name="Shape 458"/>
          <p:cNvSpPr txBox="1"/>
          <p:nvPr/>
        </p:nvSpPr>
        <p:spPr>
          <a:xfrm>
            <a:off x="1" y="760057"/>
            <a:ext cx="1249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rgbClr val="000000"/>
                </a:solidFill>
                <a:latin typeface="Arial"/>
                <a:ea typeface="Arial"/>
                <a:cs typeface="Arial"/>
                <a:sym typeface="Arial"/>
              </a:rPr>
              <a:t>Reference</a:t>
            </a:r>
            <a:endParaRPr b="0" i="0" sz="1800" u="none" cap="none" strike="noStrike">
              <a:solidFill>
                <a:schemeClr val="dk1"/>
              </a:solidFill>
              <a:latin typeface="Arial"/>
              <a:ea typeface="Arial"/>
              <a:cs typeface="Arial"/>
              <a:sym typeface="Arial"/>
            </a:endParaRPr>
          </a:p>
        </p:txBody>
      </p:sp>
      <p:sp>
        <p:nvSpPr>
          <p:cNvPr id="459" name="Shape 459"/>
          <p:cNvSpPr/>
          <p:nvPr/>
        </p:nvSpPr>
        <p:spPr>
          <a:xfrm>
            <a:off x="5203178" y="2579888"/>
            <a:ext cx="252300" cy="189300"/>
          </a:xfrm>
          <a:prstGeom prst="rect">
            <a:avLst/>
          </a:prstGeom>
          <a:solidFill>
            <a:schemeClr val="accent3"/>
          </a:solidFill>
          <a:ln cap="flat" cmpd="sng" w="25400">
            <a:solidFill>
              <a:srgbClr val="71894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60" name="Shape 460"/>
          <p:cNvSpPr txBox="1"/>
          <p:nvPr/>
        </p:nvSpPr>
        <p:spPr>
          <a:xfrm>
            <a:off x="7506181" y="1880511"/>
            <a:ext cx="852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chemeClr val="dk1"/>
                </a:solidFill>
                <a:latin typeface="Arial"/>
                <a:ea typeface="Arial"/>
                <a:cs typeface="Arial"/>
                <a:sym typeface="Arial"/>
              </a:rPr>
              <a:t>Reads</a:t>
            </a:r>
            <a:endParaRPr b="0" i="0" sz="1800" u="none" cap="none" strike="noStrike">
              <a:solidFill>
                <a:schemeClr val="dk1"/>
              </a:solidFill>
              <a:latin typeface="Arial"/>
              <a:ea typeface="Arial"/>
              <a:cs typeface="Arial"/>
              <a:sym typeface="Arial"/>
            </a:endParaRPr>
          </a:p>
        </p:txBody>
      </p:sp>
      <p:sp>
        <p:nvSpPr>
          <p:cNvPr id="461" name="Shape 461"/>
          <p:cNvSpPr/>
          <p:nvPr/>
        </p:nvSpPr>
        <p:spPr>
          <a:xfrm>
            <a:off x="4480678" y="1882040"/>
            <a:ext cx="255300" cy="191400"/>
          </a:xfrm>
          <a:prstGeom prst="rect">
            <a:avLst/>
          </a:prstGeom>
          <a:solidFill>
            <a:schemeClr val="accent2"/>
          </a:solidFill>
          <a:ln cap="flat" cmpd="sng" w="25400">
            <a:solidFill>
              <a:srgbClr val="8C3A38"/>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462" name="Shape 462"/>
          <p:cNvCxnSpPr/>
          <p:nvPr/>
        </p:nvCxnSpPr>
        <p:spPr>
          <a:xfrm flipH="1" rot="10800000">
            <a:off x="2697237" y="4325048"/>
            <a:ext cx="564000" cy="369000"/>
          </a:xfrm>
          <a:prstGeom prst="straightConnector1">
            <a:avLst/>
          </a:prstGeom>
          <a:noFill/>
          <a:ln cap="flat" cmpd="sng" w="9525">
            <a:solidFill>
              <a:schemeClr val="accent1"/>
            </a:solidFill>
            <a:prstDash val="solid"/>
            <a:round/>
            <a:headEnd len="med" w="med" type="none"/>
            <a:tailEnd len="lg" w="lg" type="stealth"/>
          </a:ln>
        </p:spPr>
      </p:cxnSp>
      <p:sp>
        <p:nvSpPr>
          <p:cNvPr id="463" name="Shape 463"/>
          <p:cNvSpPr txBox="1"/>
          <p:nvPr/>
        </p:nvSpPr>
        <p:spPr>
          <a:xfrm>
            <a:off x="1652336" y="4696634"/>
            <a:ext cx="2284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chemeClr val="dk1"/>
                </a:solidFill>
                <a:latin typeface="Arial"/>
                <a:ea typeface="Arial"/>
                <a:cs typeface="Arial"/>
                <a:sym typeface="Arial"/>
              </a:rPr>
              <a:t>Variant observations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ph type="title"/>
          </p:nvPr>
        </p:nvSpPr>
        <p:spPr>
          <a:xfrm>
            <a:off x="457200" y="48962"/>
            <a:ext cx="8229600" cy="8574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dk1"/>
              </a:buClr>
              <a:buFont typeface="Arial"/>
              <a:buNone/>
            </a:pPr>
            <a:r>
              <a:rPr b="1" lang="en" sz="3600"/>
              <a:t>The data exposed to the caller</a:t>
            </a:r>
            <a:endParaRPr b="1" sz="3600"/>
          </a:p>
        </p:txBody>
      </p:sp>
      <p:sp>
        <p:nvSpPr>
          <p:cNvPr id="470" name="Shape 470"/>
          <p:cNvSpPr/>
          <p:nvPr/>
        </p:nvSpPr>
        <p:spPr>
          <a:xfrm>
            <a:off x="3264741" y="1173981"/>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71" name="Shape 471"/>
          <p:cNvSpPr/>
          <p:nvPr/>
        </p:nvSpPr>
        <p:spPr>
          <a:xfrm>
            <a:off x="3264741" y="1491889"/>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72" name="Shape 472"/>
          <p:cNvSpPr/>
          <p:nvPr/>
        </p:nvSpPr>
        <p:spPr>
          <a:xfrm>
            <a:off x="3264741" y="2163014"/>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73" name="Shape 473"/>
          <p:cNvSpPr/>
          <p:nvPr/>
        </p:nvSpPr>
        <p:spPr>
          <a:xfrm>
            <a:off x="3264741" y="1821077"/>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74" name="Shape 474"/>
          <p:cNvSpPr/>
          <p:nvPr/>
        </p:nvSpPr>
        <p:spPr>
          <a:xfrm>
            <a:off x="5199857" y="1178591"/>
            <a:ext cx="252300" cy="189300"/>
          </a:xfrm>
          <a:prstGeom prst="rect">
            <a:avLst/>
          </a:prstGeom>
          <a:solidFill>
            <a:schemeClr val="accent3"/>
          </a:solidFill>
          <a:ln cap="flat" cmpd="sng" w="25400">
            <a:solidFill>
              <a:srgbClr val="71894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75" name="Shape 475"/>
          <p:cNvSpPr/>
          <p:nvPr/>
        </p:nvSpPr>
        <p:spPr>
          <a:xfrm>
            <a:off x="3264741" y="2480638"/>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76" name="Shape 476"/>
          <p:cNvSpPr/>
          <p:nvPr/>
        </p:nvSpPr>
        <p:spPr>
          <a:xfrm>
            <a:off x="5199857" y="1825687"/>
            <a:ext cx="252300" cy="189300"/>
          </a:xfrm>
          <a:prstGeom prst="rect">
            <a:avLst/>
          </a:prstGeom>
          <a:solidFill>
            <a:schemeClr val="accent3"/>
          </a:solidFill>
          <a:ln cap="flat" cmpd="sng" w="25400">
            <a:solidFill>
              <a:srgbClr val="71894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77" name="Shape 477"/>
          <p:cNvSpPr/>
          <p:nvPr/>
        </p:nvSpPr>
        <p:spPr>
          <a:xfrm>
            <a:off x="0" y="775963"/>
            <a:ext cx="91440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78" name="Shape 478"/>
          <p:cNvSpPr txBox="1"/>
          <p:nvPr/>
        </p:nvSpPr>
        <p:spPr>
          <a:xfrm>
            <a:off x="1" y="760057"/>
            <a:ext cx="1249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rgbClr val="000000"/>
                </a:solidFill>
                <a:latin typeface="Arial"/>
                <a:ea typeface="Arial"/>
                <a:cs typeface="Arial"/>
                <a:sym typeface="Arial"/>
              </a:rPr>
              <a:t>Reference</a:t>
            </a:r>
            <a:endParaRPr b="0" i="0" sz="1800" u="none" cap="none" strike="noStrike">
              <a:solidFill>
                <a:schemeClr val="dk1"/>
              </a:solidFill>
              <a:latin typeface="Arial"/>
              <a:ea typeface="Arial"/>
              <a:cs typeface="Arial"/>
              <a:sym typeface="Arial"/>
            </a:endParaRPr>
          </a:p>
        </p:txBody>
      </p:sp>
      <p:sp>
        <p:nvSpPr>
          <p:cNvPr id="479" name="Shape 479"/>
          <p:cNvSpPr/>
          <p:nvPr/>
        </p:nvSpPr>
        <p:spPr>
          <a:xfrm>
            <a:off x="5199857" y="1496499"/>
            <a:ext cx="252300" cy="189300"/>
          </a:xfrm>
          <a:prstGeom prst="rect">
            <a:avLst/>
          </a:prstGeom>
          <a:solidFill>
            <a:schemeClr val="accent3"/>
          </a:solidFill>
          <a:ln cap="flat" cmpd="sng" w="25400">
            <a:solidFill>
              <a:srgbClr val="71894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80" name="Shape 480"/>
          <p:cNvSpPr/>
          <p:nvPr/>
        </p:nvSpPr>
        <p:spPr>
          <a:xfrm>
            <a:off x="4502005" y="1177531"/>
            <a:ext cx="255300" cy="191400"/>
          </a:xfrm>
          <a:prstGeom prst="rect">
            <a:avLst/>
          </a:prstGeom>
          <a:solidFill>
            <a:schemeClr val="accent2"/>
          </a:solidFill>
          <a:ln cap="flat" cmpd="sng" w="25400">
            <a:solidFill>
              <a:srgbClr val="8C3A38"/>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81" name="Shape 481"/>
          <p:cNvSpPr/>
          <p:nvPr/>
        </p:nvSpPr>
        <p:spPr>
          <a:xfrm>
            <a:off x="3264741" y="2814495"/>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82" name="Shape 482"/>
          <p:cNvSpPr/>
          <p:nvPr/>
        </p:nvSpPr>
        <p:spPr>
          <a:xfrm>
            <a:off x="3264741" y="3143570"/>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83" name="Shape 483"/>
          <p:cNvSpPr/>
          <p:nvPr/>
        </p:nvSpPr>
        <p:spPr>
          <a:xfrm>
            <a:off x="3264741" y="3470375"/>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84" name="Shape 484"/>
          <p:cNvSpPr/>
          <p:nvPr/>
        </p:nvSpPr>
        <p:spPr>
          <a:xfrm>
            <a:off x="4476098" y="1471649"/>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85" name="Shape 485"/>
          <p:cNvSpPr/>
          <p:nvPr/>
        </p:nvSpPr>
        <p:spPr>
          <a:xfrm>
            <a:off x="4476098" y="1800837"/>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86" name="Shape 486"/>
          <p:cNvSpPr/>
          <p:nvPr/>
        </p:nvSpPr>
        <p:spPr>
          <a:xfrm>
            <a:off x="4476098" y="2142774"/>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87" name="Shape 487"/>
          <p:cNvSpPr/>
          <p:nvPr/>
        </p:nvSpPr>
        <p:spPr>
          <a:xfrm>
            <a:off x="4476098" y="2478425"/>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88" name="Shape 488"/>
          <p:cNvSpPr/>
          <p:nvPr/>
        </p:nvSpPr>
        <p:spPr>
          <a:xfrm>
            <a:off x="4476098" y="2814495"/>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89" name="Shape 489"/>
          <p:cNvSpPr/>
          <p:nvPr/>
        </p:nvSpPr>
        <p:spPr>
          <a:xfrm>
            <a:off x="4476098" y="3143570"/>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90" name="Shape 490"/>
          <p:cNvSpPr/>
          <p:nvPr/>
        </p:nvSpPr>
        <p:spPr>
          <a:xfrm>
            <a:off x="4476098" y="3470375"/>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91" name="Shape 491"/>
          <p:cNvSpPr/>
          <p:nvPr/>
        </p:nvSpPr>
        <p:spPr>
          <a:xfrm>
            <a:off x="5172538" y="2145514"/>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92" name="Shape 492"/>
          <p:cNvSpPr/>
          <p:nvPr/>
        </p:nvSpPr>
        <p:spPr>
          <a:xfrm>
            <a:off x="5172538" y="2472584"/>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93" name="Shape 493"/>
          <p:cNvSpPr/>
          <p:nvPr/>
        </p:nvSpPr>
        <p:spPr>
          <a:xfrm>
            <a:off x="5172538" y="2808654"/>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94" name="Shape 494"/>
          <p:cNvSpPr/>
          <p:nvPr/>
        </p:nvSpPr>
        <p:spPr>
          <a:xfrm>
            <a:off x="5172538" y="3137728"/>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95" name="Shape 495"/>
          <p:cNvSpPr/>
          <p:nvPr/>
        </p:nvSpPr>
        <p:spPr>
          <a:xfrm>
            <a:off x="5172538" y="3464534"/>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96" name="Shape 496"/>
          <p:cNvSpPr/>
          <p:nvPr/>
        </p:nvSpPr>
        <p:spPr>
          <a:xfrm>
            <a:off x="3264741" y="4487288"/>
            <a:ext cx="306900" cy="485100"/>
          </a:xfrm>
          <a:prstGeom prst="upArrow">
            <a:avLst>
              <a:gd fmla="val 50000" name="adj1"/>
              <a:gd fmla="val 50000" name="adj2"/>
            </a:avLst>
          </a:prstGeom>
          <a:solidFill>
            <a:schemeClr val="dk1"/>
          </a:solidFill>
          <a:ln cap="flat" cmpd="sng" w="9525">
            <a:solidFill>
              <a:srgbClr val="4A7DBB"/>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97" name="Shape 497"/>
          <p:cNvSpPr/>
          <p:nvPr/>
        </p:nvSpPr>
        <p:spPr>
          <a:xfrm>
            <a:off x="4476098" y="4487288"/>
            <a:ext cx="306900" cy="485100"/>
          </a:xfrm>
          <a:prstGeom prst="upArrow">
            <a:avLst>
              <a:gd fmla="val 50000" name="adj1"/>
              <a:gd fmla="val 50000" name="adj2"/>
            </a:avLst>
          </a:prstGeom>
          <a:solidFill>
            <a:schemeClr val="dk1"/>
          </a:solidFill>
          <a:ln cap="flat" cmpd="sng" w="9525">
            <a:solidFill>
              <a:srgbClr val="4A7DBB"/>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98" name="Shape 498"/>
          <p:cNvSpPr/>
          <p:nvPr/>
        </p:nvSpPr>
        <p:spPr>
          <a:xfrm>
            <a:off x="5172538" y="4487288"/>
            <a:ext cx="306900" cy="485100"/>
          </a:xfrm>
          <a:prstGeom prst="upArrow">
            <a:avLst>
              <a:gd fmla="val 50000" name="adj1"/>
              <a:gd fmla="val 50000" name="adj2"/>
            </a:avLst>
          </a:prstGeom>
          <a:solidFill>
            <a:schemeClr val="dk1"/>
          </a:solidFill>
          <a:ln cap="flat" cmpd="sng" w="9525">
            <a:solidFill>
              <a:srgbClr val="4A7DBB"/>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499" name="Shape 499"/>
          <p:cNvSpPr/>
          <p:nvPr/>
        </p:nvSpPr>
        <p:spPr>
          <a:xfrm>
            <a:off x="4476098" y="3806491"/>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00" name="Shape 500"/>
          <p:cNvSpPr/>
          <p:nvPr/>
        </p:nvSpPr>
        <p:spPr>
          <a:xfrm>
            <a:off x="5172538" y="3797909"/>
            <a:ext cx="306900" cy="2388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type="title"/>
          </p:nvPr>
        </p:nvSpPr>
        <p:spPr>
          <a:xfrm>
            <a:off x="457200" y="468910"/>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t>INDELs have multiple representations and require normalization for standard calling</a:t>
            </a:r>
            <a:endParaRPr sz="3000"/>
          </a:p>
        </p:txBody>
      </p:sp>
      <p:sp>
        <p:nvSpPr>
          <p:cNvPr id="506" name="Shape 506"/>
          <p:cNvSpPr txBox="1"/>
          <p:nvPr>
            <p:ph idx="1" type="body"/>
          </p:nvPr>
        </p:nvSpPr>
        <p:spPr>
          <a:xfrm>
            <a:off x="457200" y="1388588"/>
            <a:ext cx="8229600" cy="3537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t>Left alignment allows us to ensure that our representation is consistent across alignments and also variant calls.</a:t>
            </a:r>
            <a:endParaRPr sz="2400"/>
          </a:p>
        </p:txBody>
      </p:sp>
      <p:pic>
        <p:nvPicPr>
          <p:cNvPr id="507" name="Shape 507"/>
          <p:cNvPicPr preferRelativeResize="0"/>
          <p:nvPr/>
        </p:nvPicPr>
        <p:blipFill rotWithShape="1">
          <a:blip r:embed="rId3">
            <a:alphaModFix/>
          </a:blip>
          <a:srcRect b="0" l="0" r="0" t="0"/>
          <a:stretch/>
        </p:blipFill>
        <p:spPr>
          <a:xfrm>
            <a:off x="1143000" y="2390100"/>
            <a:ext cx="6341250" cy="2296750"/>
          </a:xfrm>
          <a:prstGeom prst="rect">
            <a:avLst/>
          </a:prstGeom>
          <a:noFill/>
          <a:ln>
            <a:noFill/>
          </a:ln>
        </p:spPr>
      </p:pic>
      <p:sp>
        <p:nvSpPr>
          <p:cNvPr id="508" name="Shape 508"/>
          <p:cNvSpPr txBox="1"/>
          <p:nvPr/>
        </p:nvSpPr>
        <p:spPr>
          <a:xfrm>
            <a:off x="5547600" y="4630500"/>
            <a:ext cx="3139200" cy="29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u="sng">
                <a:solidFill>
                  <a:schemeClr val="hlink"/>
                </a:solidFill>
                <a:hlinkClick r:id="rId4"/>
              </a:rPr>
              <a:t>https://www.biostars.org/p/66843/</a:t>
            </a:r>
            <a:r>
              <a:rPr lang="en" sz="1200"/>
              <a:t> user sa9</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Shape 514"/>
          <p:cNvSpPr/>
          <p:nvPr/>
        </p:nvSpPr>
        <p:spPr>
          <a:xfrm>
            <a:off x="3723326" y="3232875"/>
            <a:ext cx="43260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sp>
        <p:nvSpPr>
          <p:cNvPr id="515" name="Shape 515"/>
          <p:cNvSpPr/>
          <p:nvPr/>
        </p:nvSpPr>
        <p:spPr>
          <a:xfrm>
            <a:off x="1" y="775368"/>
            <a:ext cx="31731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16" name="Shape 516"/>
          <p:cNvSpPr txBox="1"/>
          <p:nvPr>
            <p:ph type="title"/>
          </p:nvPr>
        </p:nvSpPr>
        <p:spPr>
          <a:xfrm>
            <a:off x="130350" y="48956"/>
            <a:ext cx="88950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lang="en" sz="3600"/>
              <a:t>Direct detection of haplotypes</a:t>
            </a:r>
            <a:endParaRPr b="1" i="0" sz="3600" u="none" cap="none" strike="noStrike">
              <a:solidFill>
                <a:schemeClr val="dk1"/>
              </a:solidFill>
              <a:latin typeface="Arial"/>
              <a:ea typeface="Arial"/>
              <a:cs typeface="Arial"/>
              <a:sym typeface="Arial"/>
            </a:endParaRPr>
          </a:p>
        </p:txBody>
      </p:sp>
      <p:sp>
        <p:nvSpPr>
          <p:cNvPr id="517" name="Shape 517"/>
          <p:cNvSpPr/>
          <p:nvPr/>
        </p:nvSpPr>
        <p:spPr>
          <a:xfrm>
            <a:off x="1457453" y="1140961"/>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18" name="Shape 518"/>
          <p:cNvSpPr/>
          <p:nvPr/>
        </p:nvSpPr>
        <p:spPr>
          <a:xfrm>
            <a:off x="1609853" y="1496019"/>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19" name="Shape 519"/>
          <p:cNvSpPr/>
          <p:nvPr/>
        </p:nvSpPr>
        <p:spPr>
          <a:xfrm>
            <a:off x="2697237" y="3955050"/>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20" name="Shape 520"/>
          <p:cNvSpPr/>
          <p:nvPr/>
        </p:nvSpPr>
        <p:spPr>
          <a:xfrm>
            <a:off x="2249573" y="3582608"/>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21" name="Shape 521"/>
          <p:cNvSpPr/>
          <p:nvPr/>
        </p:nvSpPr>
        <p:spPr>
          <a:xfrm>
            <a:off x="2067053" y="1847696"/>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22" name="Shape 522"/>
          <p:cNvSpPr/>
          <p:nvPr/>
        </p:nvSpPr>
        <p:spPr>
          <a:xfrm>
            <a:off x="2371853" y="2194987"/>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23" name="Shape 523"/>
          <p:cNvSpPr/>
          <p:nvPr/>
        </p:nvSpPr>
        <p:spPr>
          <a:xfrm>
            <a:off x="2524253" y="2543965"/>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24" name="Shape 524"/>
          <p:cNvSpPr/>
          <p:nvPr/>
        </p:nvSpPr>
        <p:spPr>
          <a:xfrm>
            <a:off x="3067392" y="2883143"/>
            <a:ext cx="49818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525" name="Shape 525"/>
          <p:cNvCxnSpPr/>
          <p:nvPr/>
        </p:nvCxnSpPr>
        <p:spPr>
          <a:xfrm rot="5400000">
            <a:off x="990260" y="2958913"/>
            <a:ext cx="4367400" cy="1500"/>
          </a:xfrm>
          <a:prstGeom prst="straightConnector1">
            <a:avLst/>
          </a:prstGeom>
          <a:noFill/>
          <a:ln cap="flat" cmpd="sng" w="25400">
            <a:solidFill>
              <a:schemeClr val="accent1"/>
            </a:solidFill>
            <a:prstDash val="solid"/>
            <a:round/>
            <a:headEnd len="med" w="med" type="none"/>
            <a:tailEnd len="med" w="med" type="none"/>
          </a:ln>
        </p:spPr>
      </p:cxnSp>
      <p:cxnSp>
        <p:nvCxnSpPr>
          <p:cNvPr id="526" name="Shape 526"/>
          <p:cNvCxnSpPr/>
          <p:nvPr/>
        </p:nvCxnSpPr>
        <p:spPr>
          <a:xfrm rot="5400000">
            <a:off x="3333595" y="2958914"/>
            <a:ext cx="4367400" cy="1500"/>
          </a:xfrm>
          <a:prstGeom prst="straightConnector1">
            <a:avLst/>
          </a:prstGeom>
          <a:noFill/>
          <a:ln cap="flat" cmpd="sng" w="25400">
            <a:solidFill>
              <a:schemeClr val="accent1"/>
            </a:solidFill>
            <a:prstDash val="solid"/>
            <a:round/>
            <a:headEnd len="med" w="med" type="none"/>
            <a:tailEnd len="med" w="med" type="none"/>
          </a:ln>
        </p:spPr>
      </p:cxnSp>
      <p:sp>
        <p:nvSpPr>
          <p:cNvPr id="527" name="Shape 527"/>
          <p:cNvSpPr/>
          <p:nvPr/>
        </p:nvSpPr>
        <p:spPr>
          <a:xfrm>
            <a:off x="3266520" y="1166347"/>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28" name="Shape 528"/>
          <p:cNvSpPr/>
          <p:nvPr/>
        </p:nvSpPr>
        <p:spPr>
          <a:xfrm>
            <a:off x="3268730" y="1871291"/>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29" name="Shape 529"/>
          <p:cNvSpPr/>
          <p:nvPr/>
        </p:nvSpPr>
        <p:spPr>
          <a:xfrm>
            <a:off x="3266520" y="3600729"/>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30" name="Shape 530"/>
          <p:cNvSpPr/>
          <p:nvPr/>
        </p:nvSpPr>
        <p:spPr>
          <a:xfrm>
            <a:off x="3275076" y="2570668"/>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31" name="Shape 531"/>
          <p:cNvSpPr/>
          <p:nvPr/>
        </p:nvSpPr>
        <p:spPr>
          <a:xfrm>
            <a:off x="5196288" y="1884482"/>
            <a:ext cx="252300" cy="189300"/>
          </a:xfrm>
          <a:prstGeom prst="rect">
            <a:avLst/>
          </a:prstGeom>
          <a:solidFill>
            <a:schemeClr val="accent3"/>
          </a:solidFill>
          <a:ln cap="flat" cmpd="sng" w="25400">
            <a:solidFill>
              <a:srgbClr val="71894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32" name="Shape 532"/>
          <p:cNvSpPr/>
          <p:nvPr/>
        </p:nvSpPr>
        <p:spPr>
          <a:xfrm>
            <a:off x="5196288" y="2575278"/>
            <a:ext cx="252300" cy="189300"/>
          </a:xfrm>
          <a:prstGeom prst="rect">
            <a:avLst/>
          </a:prstGeom>
          <a:solidFill>
            <a:schemeClr val="accent3"/>
          </a:solidFill>
          <a:ln cap="flat" cmpd="sng" w="25400">
            <a:solidFill>
              <a:srgbClr val="71894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33" name="Shape 533"/>
          <p:cNvSpPr/>
          <p:nvPr/>
        </p:nvSpPr>
        <p:spPr>
          <a:xfrm>
            <a:off x="3261296" y="3982772"/>
            <a:ext cx="306900" cy="198600"/>
          </a:xfrm>
          <a:prstGeom prst="triangle">
            <a:avLst>
              <a:gd fmla="val 50000" name="adj"/>
            </a:avLst>
          </a:prstGeom>
          <a:solidFill>
            <a:schemeClr val="accent4"/>
          </a:solidFill>
          <a:ln cap="flat" cmpd="sng" w="25400">
            <a:solidFill>
              <a:srgbClr val="5D4976"/>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34" name="Shape 534"/>
          <p:cNvSpPr/>
          <p:nvPr/>
        </p:nvSpPr>
        <p:spPr>
          <a:xfrm>
            <a:off x="5196288" y="3985479"/>
            <a:ext cx="252300" cy="189300"/>
          </a:xfrm>
          <a:prstGeom prst="rect">
            <a:avLst/>
          </a:prstGeom>
          <a:solidFill>
            <a:schemeClr val="accent3"/>
          </a:solidFill>
          <a:ln cap="flat" cmpd="sng" w="25400">
            <a:solidFill>
              <a:srgbClr val="71894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35" name="Shape 535"/>
          <p:cNvSpPr/>
          <p:nvPr/>
        </p:nvSpPr>
        <p:spPr>
          <a:xfrm>
            <a:off x="4500365" y="1883423"/>
            <a:ext cx="255300" cy="191400"/>
          </a:xfrm>
          <a:prstGeom prst="rect">
            <a:avLst/>
          </a:prstGeom>
          <a:solidFill>
            <a:schemeClr val="accent2"/>
          </a:solidFill>
          <a:ln cap="flat" cmpd="sng" w="25400">
            <a:solidFill>
              <a:srgbClr val="8C3A38"/>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36" name="Shape 536"/>
          <p:cNvSpPr txBox="1"/>
          <p:nvPr/>
        </p:nvSpPr>
        <p:spPr>
          <a:xfrm>
            <a:off x="3368834" y="4371861"/>
            <a:ext cx="2005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chemeClr val="dk1"/>
                </a:solidFill>
                <a:latin typeface="Arial"/>
                <a:ea typeface="Arial"/>
                <a:cs typeface="Arial"/>
                <a:sym typeface="Arial"/>
              </a:rPr>
              <a:t>Detection window</a:t>
            </a:r>
            <a:endParaRPr b="0" i="0" sz="1800" u="none" cap="none" strike="noStrike">
              <a:solidFill>
                <a:schemeClr val="dk1"/>
              </a:solidFill>
              <a:latin typeface="Arial"/>
              <a:ea typeface="Arial"/>
              <a:cs typeface="Arial"/>
              <a:sym typeface="Arial"/>
            </a:endParaRPr>
          </a:p>
        </p:txBody>
      </p:sp>
      <p:sp>
        <p:nvSpPr>
          <p:cNvPr id="537" name="Shape 537"/>
          <p:cNvSpPr/>
          <p:nvPr/>
        </p:nvSpPr>
        <p:spPr>
          <a:xfrm>
            <a:off x="1457453" y="1140961"/>
            <a:ext cx="17157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38" name="Shape 538"/>
          <p:cNvSpPr/>
          <p:nvPr/>
        </p:nvSpPr>
        <p:spPr>
          <a:xfrm>
            <a:off x="5518046" y="1140961"/>
            <a:ext cx="9213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39" name="Shape 539"/>
          <p:cNvSpPr/>
          <p:nvPr/>
        </p:nvSpPr>
        <p:spPr>
          <a:xfrm>
            <a:off x="5518087" y="1496019"/>
            <a:ext cx="10737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40" name="Shape 540"/>
          <p:cNvSpPr/>
          <p:nvPr/>
        </p:nvSpPr>
        <p:spPr>
          <a:xfrm>
            <a:off x="1609853" y="1496019"/>
            <a:ext cx="15633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41" name="Shape 541"/>
          <p:cNvSpPr/>
          <p:nvPr/>
        </p:nvSpPr>
        <p:spPr>
          <a:xfrm>
            <a:off x="2067053" y="1845682"/>
            <a:ext cx="11076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42" name="Shape 542"/>
          <p:cNvSpPr/>
          <p:nvPr/>
        </p:nvSpPr>
        <p:spPr>
          <a:xfrm>
            <a:off x="2371853" y="2194987"/>
            <a:ext cx="8028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43" name="Shape 543"/>
          <p:cNvSpPr/>
          <p:nvPr/>
        </p:nvSpPr>
        <p:spPr>
          <a:xfrm>
            <a:off x="2524253" y="2543965"/>
            <a:ext cx="6489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44" name="Shape 544"/>
          <p:cNvSpPr/>
          <p:nvPr/>
        </p:nvSpPr>
        <p:spPr>
          <a:xfrm>
            <a:off x="2249573" y="3582608"/>
            <a:ext cx="9234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45" name="Shape 545"/>
          <p:cNvSpPr/>
          <p:nvPr/>
        </p:nvSpPr>
        <p:spPr>
          <a:xfrm>
            <a:off x="2697237" y="3955050"/>
            <a:ext cx="4758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46" name="Shape 546"/>
          <p:cNvSpPr/>
          <p:nvPr/>
        </p:nvSpPr>
        <p:spPr>
          <a:xfrm>
            <a:off x="3067392" y="2883143"/>
            <a:ext cx="1056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47" name="Shape 547"/>
          <p:cNvSpPr/>
          <p:nvPr/>
        </p:nvSpPr>
        <p:spPr>
          <a:xfrm>
            <a:off x="5518087" y="1845682"/>
            <a:ext cx="15309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48" name="Shape 548"/>
          <p:cNvSpPr/>
          <p:nvPr/>
        </p:nvSpPr>
        <p:spPr>
          <a:xfrm>
            <a:off x="5516457" y="2194987"/>
            <a:ext cx="18372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49" name="Shape 549"/>
          <p:cNvSpPr/>
          <p:nvPr/>
        </p:nvSpPr>
        <p:spPr>
          <a:xfrm>
            <a:off x="5516457" y="2543965"/>
            <a:ext cx="19896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50" name="Shape 550"/>
          <p:cNvSpPr/>
          <p:nvPr/>
        </p:nvSpPr>
        <p:spPr>
          <a:xfrm>
            <a:off x="5516456" y="2883143"/>
            <a:ext cx="25329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51" name="Shape 551"/>
          <p:cNvSpPr/>
          <p:nvPr/>
        </p:nvSpPr>
        <p:spPr>
          <a:xfrm>
            <a:off x="5518089" y="3582608"/>
            <a:ext cx="17133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52" name="Shape 552"/>
          <p:cNvSpPr/>
          <p:nvPr/>
        </p:nvSpPr>
        <p:spPr>
          <a:xfrm>
            <a:off x="5518089" y="3958597"/>
            <a:ext cx="21612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53" name="Shape 553"/>
          <p:cNvSpPr txBox="1"/>
          <p:nvPr/>
        </p:nvSpPr>
        <p:spPr>
          <a:xfrm>
            <a:off x="1" y="760057"/>
            <a:ext cx="1249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chemeClr val="lt1"/>
                </a:solidFill>
                <a:latin typeface="Arial"/>
                <a:ea typeface="Arial"/>
                <a:cs typeface="Arial"/>
                <a:sym typeface="Arial"/>
              </a:rPr>
              <a:t>Reference</a:t>
            </a:r>
            <a:endParaRPr b="0" i="0" sz="1800" u="none" cap="none" strike="noStrike">
              <a:solidFill>
                <a:schemeClr val="dk1"/>
              </a:solidFill>
              <a:latin typeface="Arial"/>
              <a:ea typeface="Arial"/>
              <a:cs typeface="Arial"/>
              <a:sym typeface="Arial"/>
            </a:endParaRPr>
          </a:p>
        </p:txBody>
      </p:sp>
      <p:sp>
        <p:nvSpPr>
          <p:cNvPr id="554" name="Shape 554"/>
          <p:cNvSpPr txBox="1"/>
          <p:nvPr/>
        </p:nvSpPr>
        <p:spPr>
          <a:xfrm>
            <a:off x="7506181" y="1880511"/>
            <a:ext cx="852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chemeClr val="dk1"/>
                </a:solidFill>
                <a:latin typeface="Arial"/>
                <a:ea typeface="Arial"/>
                <a:cs typeface="Arial"/>
                <a:sym typeface="Arial"/>
              </a:rPr>
              <a:t>Reads</a:t>
            </a:r>
            <a:endParaRPr b="0" i="0" sz="1800" u="none" cap="none" strike="noStrike">
              <a:solidFill>
                <a:schemeClr val="dk1"/>
              </a:solidFill>
              <a:latin typeface="Arial"/>
              <a:ea typeface="Arial"/>
              <a:cs typeface="Arial"/>
              <a:sym typeface="Arial"/>
            </a:endParaRPr>
          </a:p>
        </p:txBody>
      </p:sp>
      <p:sp>
        <p:nvSpPr>
          <p:cNvPr id="555" name="Shape 555"/>
          <p:cNvSpPr/>
          <p:nvPr/>
        </p:nvSpPr>
        <p:spPr>
          <a:xfrm>
            <a:off x="5518089" y="775963"/>
            <a:ext cx="36258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56" name="Shape 556"/>
          <p:cNvSpPr/>
          <p:nvPr/>
        </p:nvSpPr>
        <p:spPr>
          <a:xfrm>
            <a:off x="3174711" y="775963"/>
            <a:ext cx="2343300" cy="261600"/>
          </a:xfrm>
          <a:prstGeom prst="rect">
            <a:avLst/>
          </a:prstGeom>
          <a:gradFill>
            <a:gsLst>
              <a:gs pos="0">
                <a:srgbClr val="BBBBBB"/>
              </a:gs>
              <a:gs pos="35000">
                <a:srgbClr val="CFCFCF"/>
              </a:gs>
              <a:gs pos="100000">
                <a:srgbClr val="EEEEEE"/>
              </a:gs>
            </a:gsLst>
            <a:lin ang="16200038" scaled="0"/>
          </a:gra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557" name="Shape 557"/>
          <p:cNvSpPr/>
          <p:nvPr/>
        </p:nvSpPr>
        <p:spPr>
          <a:xfrm>
            <a:off x="5516456" y="3232868"/>
            <a:ext cx="2532900" cy="261600"/>
          </a:xfrm>
          <a:prstGeom prst="rect">
            <a:avLst/>
          </a:prstGeom>
          <a:solidFill>
            <a:srgbClr val="595959"/>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sp>
        <p:nvSpPr>
          <p:cNvPr id="558" name="Shape 558"/>
          <p:cNvSpPr txBox="1"/>
          <p:nvPr/>
        </p:nvSpPr>
        <p:spPr>
          <a:xfrm>
            <a:off x="0" y="3785688"/>
            <a:ext cx="2626800" cy="142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Direct detection of haplotypes from reads resolves differentially-represented alleles (as the sequence is compared, not the alignment).</a:t>
            </a:r>
            <a:endParaRPr/>
          </a:p>
          <a:p>
            <a:pPr indent="0" lvl="0" marL="0" rtl="0">
              <a:spcBef>
                <a:spcPts val="0"/>
              </a:spcBef>
              <a:spcAft>
                <a:spcPts val="0"/>
              </a:spcAft>
              <a:buNone/>
            </a:pPr>
            <a:r>
              <a:t/>
            </a:r>
            <a:endParaRPr/>
          </a:p>
          <a:p>
            <a:pPr indent="0" lvl="0" marL="0" rtl="0">
              <a:spcBef>
                <a:spcPts val="0"/>
              </a:spcBef>
              <a:spcAft>
                <a:spcPts val="0"/>
              </a:spcAft>
              <a:buNone/>
            </a:pPr>
            <a:r>
              <a:rPr lang="en"/>
              <a:t>Allele detection is still alignment-driven.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pic>
        <p:nvPicPr>
          <p:cNvPr id="563" name="Shape 563"/>
          <p:cNvPicPr preferRelativeResize="0"/>
          <p:nvPr/>
        </p:nvPicPr>
        <p:blipFill>
          <a:blip r:embed="rId3">
            <a:alphaModFix/>
          </a:blip>
          <a:stretch>
            <a:fillRect/>
          </a:stretch>
        </p:blipFill>
        <p:spPr>
          <a:xfrm>
            <a:off x="914400" y="142685"/>
            <a:ext cx="6858001" cy="485813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Shape 568"/>
          <p:cNvSpPr txBox="1"/>
          <p:nvPr>
            <p:ph type="title"/>
          </p:nvPr>
        </p:nvSpPr>
        <p:spPr>
          <a:xfrm>
            <a:off x="304800" y="1327519"/>
            <a:ext cx="86868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200"/>
              <a:t>Genotyping and error detection</a:t>
            </a:r>
            <a:endParaRPr sz="4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Bayesian (visual) intuition</a:t>
            </a:r>
            <a:endParaRPr/>
          </a:p>
        </p:txBody>
      </p:sp>
      <p:pic>
        <p:nvPicPr>
          <p:cNvPr id="574" name="Shape 574"/>
          <p:cNvPicPr preferRelativeResize="0"/>
          <p:nvPr/>
        </p:nvPicPr>
        <p:blipFill>
          <a:blip r:embed="rId3">
            <a:alphaModFix/>
          </a:blip>
          <a:stretch>
            <a:fillRect/>
          </a:stretch>
        </p:blipFill>
        <p:spPr>
          <a:xfrm>
            <a:off x="0" y="1226888"/>
            <a:ext cx="2786063" cy="2428875"/>
          </a:xfrm>
          <a:prstGeom prst="rect">
            <a:avLst/>
          </a:prstGeom>
          <a:noFill/>
          <a:ln>
            <a:noFill/>
          </a:ln>
        </p:spPr>
      </p:pic>
      <p:pic>
        <p:nvPicPr>
          <p:cNvPr id="575" name="Shape 575"/>
          <p:cNvPicPr preferRelativeResize="0"/>
          <p:nvPr/>
        </p:nvPicPr>
        <p:blipFill>
          <a:blip r:embed="rId4">
            <a:alphaModFix/>
          </a:blip>
          <a:stretch>
            <a:fillRect/>
          </a:stretch>
        </p:blipFill>
        <p:spPr>
          <a:xfrm>
            <a:off x="4801875" y="2371500"/>
            <a:ext cx="2786063" cy="2428875"/>
          </a:xfrm>
          <a:prstGeom prst="rect">
            <a:avLst/>
          </a:prstGeom>
          <a:noFill/>
          <a:ln>
            <a:noFill/>
          </a:ln>
        </p:spPr>
      </p:pic>
      <p:sp>
        <p:nvSpPr>
          <p:cNvPr id="576" name="Shape 576"/>
          <p:cNvSpPr txBox="1"/>
          <p:nvPr/>
        </p:nvSpPr>
        <p:spPr>
          <a:xfrm>
            <a:off x="3796800" y="4743225"/>
            <a:ext cx="5347200" cy="40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Figures from </a:t>
            </a:r>
            <a:r>
              <a:rPr lang="en" sz="1100" u="sng">
                <a:solidFill>
                  <a:schemeClr val="hlink"/>
                </a:solidFill>
                <a:hlinkClick r:id="rId5"/>
              </a:rPr>
              <a:t>http://oscarbonilla.com/2009/05/visualizing-bayes-theorem/</a:t>
            </a:r>
            <a:endParaRPr/>
          </a:p>
        </p:txBody>
      </p:sp>
      <p:sp>
        <p:nvSpPr>
          <p:cNvPr id="577" name="Shape 577"/>
          <p:cNvSpPr txBox="1"/>
          <p:nvPr/>
        </p:nvSpPr>
        <p:spPr>
          <a:xfrm>
            <a:off x="3453175" y="1538681"/>
            <a:ext cx="3327900" cy="78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A = samples with a variant at some locus</a:t>
            </a:r>
            <a:endParaRPr sz="2400"/>
          </a:p>
        </p:txBody>
      </p:sp>
      <p:sp>
        <p:nvSpPr>
          <p:cNvPr id="578" name="Shape 578"/>
          <p:cNvSpPr txBox="1"/>
          <p:nvPr/>
        </p:nvSpPr>
        <p:spPr>
          <a:xfrm>
            <a:off x="4262275" y="1007306"/>
            <a:ext cx="5454300" cy="713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We have a universe of individuals.</a:t>
            </a:r>
            <a:endParaRPr sz="2400"/>
          </a:p>
        </p:txBody>
      </p:sp>
      <p:sp>
        <p:nvSpPr>
          <p:cNvPr id="579" name="Shape 579"/>
          <p:cNvSpPr txBox="1"/>
          <p:nvPr/>
        </p:nvSpPr>
        <p:spPr>
          <a:xfrm>
            <a:off x="1514225" y="3824681"/>
            <a:ext cx="3666600" cy="78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B = putative observations of variant at some locus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457200" y="205988"/>
            <a:ext cx="19458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DNA</a:t>
            </a:r>
            <a:endParaRPr/>
          </a:p>
        </p:txBody>
      </p:sp>
      <p:pic>
        <p:nvPicPr>
          <p:cNvPr id="220" name="Shape 220"/>
          <p:cNvPicPr preferRelativeResize="0"/>
          <p:nvPr/>
        </p:nvPicPr>
        <p:blipFill>
          <a:blip r:embed="rId3">
            <a:alphaModFix/>
          </a:blip>
          <a:stretch>
            <a:fillRect/>
          </a:stretch>
        </p:blipFill>
        <p:spPr>
          <a:xfrm>
            <a:off x="2110135" y="0"/>
            <a:ext cx="5275400"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Shape 5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probability(A|B)</a:t>
            </a:r>
            <a:endParaRPr/>
          </a:p>
        </p:txBody>
      </p:sp>
      <p:pic>
        <p:nvPicPr>
          <p:cNvPr id="585" name="Shape 585"/>
          <p:cNvPicPr preferRelativeResize="0"/>
          <p:nvPr/>
        </p:nvPicPr>
        <p:blipFill>
          <a:blip r:embed="rId3">
            <a:alphaModFix/>
          </a:blip>
          <a:stretch>
            <a:fillRect/>
          </a:stretch>
        </p:blipFill>
        <p:spPr>
          <a:xfrm>
            <a:off x="4817550" y="2382750"/>
            <a:ext cx="2786063" cy="2428875"/>
          </a:xfrm>
          <a:prstGeom prst="rect">
            <a:avLst/>
          </a:prstGeom>
          <a:noFill/>
          <a:ln>
            <a:noFill/>
          </a:ln>
        </p:spPr>
      </p:pic>
      <p:sp>
        <p:nvSpPr>
          <p:cNvPr id="586" name="Shape 586"/>
          <p:cNvSpPr txBox="1"/>
          <p:nvPr/>
        </p:nvSpPr>
        <p:spPr>
          <a:xfrm>
            <a:off x="457200" y="1250475"/>
            <a:ext cx="8229600" cy="145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We want to estimate the probability that we have a real polymorphism "A" given "|" that we observed variants in our alignments "B".</a:t>
            </a:r>
            <a:endParaRPr sz="2400"/>
          </a:p>
        </p:txBody>
      </p:sp>
      <p:pic>
        <p:nvPicPr>
          <p:cNvPr id="587" name="Shape 587"/>
          <p:cNvPicPr preferRelativeResize="0"/>
          <p:nvPr/>
        </p:nvPicPr>
        <p:blipFill>
          <a:blip r:embed="rId4">
            <a:alphaModFix/>
          </a:blip>
          <a:stretch>
            <a:fillRect/>
          </a:stretch>
        </p:blipFill>
        <p:spPr>
          <a:xfrm>
            <a:off x="969643" y="4306588"/>
            <a:ext cx="1854481" cy="504979"/>
          </a:xfrm>
          <a:prstGeom prst="rect">
            <a:avLst/>
          </a:prstGeom>
          <a:noFill/>
          <a:ln>
            <a:noFill/>
          </a:ln>
        </p:spPr>
      </p:pic>
      <p:pic>
        <p:nvPicPr>
          <p:cNvPr id="588" name="Shape 588"/>
          <p:cNvPicPr preferRelativeResize="0"/>
          <p:nvPr/>
        </p:nvPicPr>
        <p:blipFill>
          <a:blip r:embed="rId5">
            <a:alphaModFix/>
          </a:blip>
          <a:stretch>
            <a:fillRect/>
          </a:stretch>
        </p:blipFill>
        <p:spPr>
          <a:xfrm>
            <a:off x="952230" y="2555500"/>
            <a:ext cx="1323385" cy="504979"/>
          </a:xfrm>
          <a:prstGeom prst="rect">
            <a:avLst/>
          </a:prstGeom>
          <a:noFill/>
          <a:ln>
            <a:noFill/>
          </a:ln>
        </p:spPr>
      </p:pic>
      <p:pic>
        <p:nvPicPr>
          <p:cNvPr id="589" name="Shape 589"/>
          <p:cNvPicPr preferRelativeResize="0"/>
          <p:nvPr/>
        </p:nvPicPr>
        <p:blipFill>
          <a:blip r:embed="rId6">
            <a:alphaModFix/>
          </a:blip>
          <a:stretch>
            <a:fillRect/>
          </a:stretch>
        </p:blipFill>
        <p:spPr>
          <a:xfrm>
            <a:off x="894187" y="3118500"/>
            <a:ext cx="1549754" cy="470153"/>
          </a:xfrm>
          <a:prstGeom prst="rect">
            <a:avLst/>
          </a:prstGeom>
          <a:noFill/>
          <a:ln>
            <a:noFill/>
          </a:ln>
        </p:spPr>
      </p:pic>
      <p:pic>
        <p:nvPicPr>
          <p:cNvPr id="590" name="Shape 590"/>
          <p:cNvPicPr preferRelativeResize="0"/>
          <p:nvPr/>
        </p:nvPicPr>
        <p:blipFill>
          <a:blip r:embed="rId7">
            <a:alphaModFix/>
          </a:blip>
          <a:stretch>
            <a:fillRect/>
          </a:stretch>
        </p:blipFill>
        <p:spPr>
          <a:xfrm>
            <a:off x="952230" y="3646673"/>
            <a:ext cx="1462689" cy="52239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Shape 59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In our case it's a bit more like this...</a:t>
            </a:r>
            <a:endParaRPr/>
          </a:p>
        </p:txBody>
      </p:sp>
      <p:pic>
        <p:nvPicPr>
          <p:cNvPr id="596" name="Shape 596"/>
          <p:cNvPicPr preferRelativeResize="0"/>
          <p:nvPr/>
        </p:nvPicPr>
        <p:blipFill>
          <a:blip r:embed="rId3">
            <a:alphaModFix/>
          </a:blip>
          <a:stretch>
            <a:fillRect/>
          </a:stretch>
        </p:blipFill>
        <p:spPr>
          <a:xfrm>
            <a:off x="913075" y="1417378"/>
            <a:ext cx="2364581" cy="2371725"/>
          </a:xfrm>
          <a:prstGeom prst="rect">
            <a:avLst/>
          </a:prstGeom>
          <a:noFill/>
          <a:ln>
            <a:noFill/>
          </a:ln>
        </p:spPr>
      </p:pic>
      <p:pic>
        <p:nvPicPr>
          <p:cNvPr id="597" name="Shape 597"/>
          <p:cNvPicPr preferRelativeResize="0"/>
          <p:nvPr/>
        </p:nvPicPr>
        <p:blipFill>
          <a:blip r:embed="rId4">
            <a:alphaModFix/>
          </a:blip>
          <a:stretch>
            <a:fillRect/>
          </a:stretch>
        </p:blipFill>
        <p:spPr>
          <a:xfrm>
            <a:off x="5142225" y="1456678"/>
            <a:ext cx="2286000" cy="2293144"/>
          </a:xfrm>
          <a:prstGeom prst="rect">
            <a:avLst/>
          </a:prstGeom>
          <a:noFill/>
          <a:ln>
            <a:noFill/>
          </a:ln>
        </p:spPr>
      </p:pic>
      <p:sp>
        <p:nvSpPr>
          <p:cNvPr id="598" name="Shape 598"/>
          <p:cNvSpPr txBox="1"/>
          <p:nvPr/>
        </p:nvSpPr>
        <p:spPr>
          <a:xfrm>
            <a:off x="653700" y="4176300"/>
            <a:ext cx="7654200" cy="79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Observations (B) provide pretty good sensitivity, but poor specificity.</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Shape 60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model</a:t>
            </a:r>
            <a:endParaRPr/>
          </a:p>
        </p:txBody>
      </p:sp>
      <p:sp>
        <p:nvSpPr>
          <p:cNvPr id="604" name="Shape 60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spcBef>
                <a:spcPts val="640"/>
              </a:spcBef>
              <a:spcAft>
                <a:spcPts val="0"/>
              </a:spcAft>
              <a:buSzPts val="1800"/>
              <a:buChar char="●"/>
            </a:pPr>
            <a:r>
              <a:rPr lang="en" sz="1800"/>
              <a:t>Bayesian model estimates the probability of polymorphism at a locus given input data and the population mutation rate (~pairwise heterozygosity) and assumption of “neutrality” (random mating).</a:t>
            </a:r>
            <a:endParaRPr sz="1800"/>
          </a:p>
          <a:p>
            <a:pPr indent="-342900" lvl="0" marL="457200" rtl="0">
              <a:spcBef>
                <a:spcPts val="0"/>
              </a:spcBef>
              <a:spcAft>
                <a:spcPts val="0"/>
              </a:spcAft>
              <a:buSzPts val="1800"/>
              <a:buChar char="●"/>
            </a:pPr>
            <a:r>
              <a:rPr lang="en" sz="1800"/>
              <a:t>Following Bayes theorem, the probability of a specific set of genotypes over some number of samples is:</a:t>
            </a:r>
            <a:endParaRPr sz="1800"/>
          </a:p>
          <a:p>
            <a:pPr indent="-342900" lvl="1" marL="914400" rtl="0">
              <a:spcBef>
                <a:spcPts val="0"/>
              </a:spcBef>
              <a:spcAft>
                <a:spcPts val="0"/>
              </a:spcAft>
              <a:buSzPts val="1800"/>
              <a:buChar char="○"/>
            </a:pPr>
            <a:r>
              <a:rPr b="1" lang="en" sz="1800"/>
              <a:t>P(G|R) = ( P(R|G) P(G) ) / P(R)</a:t>
            </a:r>
            <a:endParaRPr b="1" sz="1800"/>
          </a:p>
          <a:p>
            <a:pPr indent="-342900" lvl="0" marL="457200" rtl="0">
              <a:spcBef>
                <a:spcPts val="0"/>
              </a:spcBef>
              <a:spcAft>
                <a:spcPts val="0"/>
              </a:spcAft>
              <a:buSzPts val="1800"/>
              <a:buChar char="●"/>
            </a:pPr>
            <a:r>
              <a:rPr lang="en" sz="1800"/>
              <a:t>Which in FreeBayes we extend to:</a:t>
            </a:r>
            <a:endParaRPr sz="1800"/>
          </a:p>
          <a:p>
            <a:pPr indent="-342900" lvl="1" marL="914400" rtl="0">
              <a:spcBef>
                <a:spcPts val="0"/>
              </a:spcBef>
              <a:spcAft>
                <a:spcPts val="0"/>
              </a:spcAft>
              <a:buSzPts val="1800"/>
              <a:buChar char="○"/>
            </a:pPr>
            <a:r>
              <a:rPr b="1" lang="en" sz="1800"/>
              <a:t>P(G,S|R) = ( P(R|G,S) P(G)P(S) ) / P(R)</a:t>
            </a:r>
            <a:endParaRPr b="1" sz="1800"/>
          </a:p>
          <a:p>
            <a:pPr indent="-342900" lvl="1" marL="914400" rtl="0">
              <a:spcBef>
                <a:spcPts val="0"/>
              </a:spcBef>
              <a:spcAft>
                <a:spcPts val="0"/>
              </a:spcAft>
              <a:buSzPts val="1800"/>
              <a:buChar char="○"/>
            </a:pPr>
            <a:r>
              <a:rPr b="1" lang="en" sz="1800"/>
              <a:t>G</a:t>
            </a:r>
            <a:r>
              <a:rPr lang="en" sz="1800"/>
              <a:t> = genotypes, </a:t>
            </a:r>
            <a:r>
              <a:rPr b="1" lang="en" sz="1800"/>
              <a:t>R</a:t>
            </a:r>
            <a:r>
              <a:rPr lang="en" sz="1800"/>
              <a:t> = reads, </a:t>
            </a:r>
            <a:r>
              <a:rPr b="1" lang="en" sz="1800"/>
              <a:t>S</a:t>
            </a:r>
            <a:r>
              <a:rPr lang="en" sz="1800"/>
              <a:t> = locus is well-characterized/mapped</a:t>
            </a:r>
            <a:endParaRPr sz="1800"/>
          </a:p>
          <a:p>
            <a:pPr indent="-342900" lvl="1" marL="914400" rtl="0">
              <a:spcBef>
                <a:spcPts val="0"/>
              </a:spcBef>
              <a:spcAft>
                <a:spcPts val="0"/>
              </a:spcAft>
              <a:buSzPts val="1800"/>
              <a:buChar char="○"/>
            </a:pPr>
            <a:r>
              <a:rPr b="1" lang="en" sz="1800"/>
              <a:t>P(R|G,S)</a:t>
            </a:r>
            <a:r>
              <a:rPr lang="en" sz="1800"/>
              <a:t> is our data likelihood, </a:t>
            </a:r>
            <a:r>
              <a:rPr b="1" lang="en" sz="1800"/>
              <a:t>P(G)</a:t>
            </a:r>
            <a:r>
              <a:rPr lang="en" sz="1800"/>
              <a:t> is our prior estimate of the genotypes, </a:t>
            </a:r>
            <a:r>
              <a:rPr b="1" lang="en" sz="1800"/>
              <a:t>P(S)</a:t>
            </a:r>
            <a:r>
              <a:rPr lang="en" sz="1800"/>
              <a:t> is our prior estimate of the mappability of the locus, </a:t>
            </a:r>
            <a:r>
              <a:rPr b="1" lang="en" sz="1800"/>
              <a:t>P(R)</a:t>
            </a:r>
            <a:r>
              <a:rPr lang="en" sz="1800"/>
              <a:t> is a normalizer.</a:t>
            </a:r>
            <a:endParaRPr sz="1800"/>
          </a:p>
        </p:txBody>
      </p:sp>
      <p:pic>
        <p:nvPicPr>
          <p:cNvPr id="605" name="Shape 605"/>
          <p:cNvPicPr preferRelativeResize="0"/>
          <p:nvPr/>
        </p:nvPicPr>
        <p:blipFill>
          <a:blip r:embed="rId3">
            <a:alphaModFix/>
          </a:blip>
          <a:stretch>
            <a:fillRect/>
          </a:stretch>
        </p:blipFill>
        <p:spPr>
          <a:xfrm>
            <a:off x="4800750" y="205988"/>
            <a:ext cx="3024261" cy="107368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Shape 6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Handling non-biallelic/diploid cases</a:t>
            </a:r>
            <a:endParaRPr/>
          </a:p>
        </p:txBody>
      </p:sp>
      <p:sp>
        <p:nvSpPr>
          <p:cNvPr id="611" name="Shape 611"/>
          <p:cNvSpPr txBox="1"/>
          <p:nvPr>
            <p:ph idx="1" type="body"/>
          </p:nvPr>
        </p:nvSpPr>
        <p:spPr>
          <a:xfrm>
            <a:off x="457200" y="1028700"/>
            <a:ext cx="8229600" cy="904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t>We compose our data likelihoods, </a:t>
            </a:r>
            <a:r>
              <a:rPr b="1" lang="en" sz="2400"/>
              <a:t>P(Reads|Genotype)</a:t>
            </a:r>
            <a:r>
              <a:rPr lang="en" sz="2400"/>
              <a:t> using a discrete multinomial sampling probability:</a:t>
            </a:r>
            <a:endParaRPr b="1" sz="2400"/>
          </a:p>
        </p:txBody>
      </p:sp>
      <p:pic>
        <p:nvPicPr>
          <p:cNvPr id="612" name="Shape 612"/>
          <p:cNvPicPr preferRelativeResize="0"/>
          <p:nvPr/>
        </p:nvPicPr>
        <p:blipFill>
          <a:blip r:embed="rId3">
            <a:alphaModFix/>
          </a:blip>
          <a:stretch>
            <a:fillRect/>
          </a:stretch>
        </p:blipFill>
        <p:spPr>
          <a:xfrm>
            <a:off x="4042525" y="1959328"/>
            <a:ext cx="3250406" cy="721519"/>
          </a:xfrm>
          <a:prstGeom prst="rect">
            <a:avLst/>
          </a:prstGeom>
          <a:noFill/>
          <a:ln>
            <a:noFill/>
          </a:ln>
        </p:spPr>
      </p:pic>
      <p:pic>
        <p:nvPicPr>
          <p:cNvPr id="613" name="Shape 613"/>
          <p:cNvPicPr preferRelativeResize="0"/>
          <p:nvPr/>
        </p:nvPicPr>
        <p:blipFill>
          <a:blip r:embed="rId4">
            <a:alphaModFix/>
          </a:blip>
          <a:stretch>
            <a:fillRect/>
          </a:stretch>
        </p:blipFill>
        <p:spPr>
          <a:xfrm>
            <a:off x="3751850" y="2832806"/>
            <a:ext cx="3843338" cy="671513"/>
          </a:xfrm>
          <a:prstGeom prst="rect">
            <a:avLst/>
          </a:prstGeom>
          <a:noFill/>
          <a:ln>
            <a:noFill/>
          </a:ln>
        </p:spPr>
      </p:pic>
      <p:pic>
        <p:nvPicPr>
          <p:cNvPr id="614" name="Shape 614"/>
          <p:cNvPicPr preferRelativeResize="0"/>
          <p:nvPr/>
        </p:nvPicPr>
        <p:blipFill>
          <a:blip r:embed="rId5">
            <a:alphaModFix/>
          </a:blip>
          <a:stretch>
            <a:fillRect/>
          </a:stretch>
        </p:blipFill>
        <p:spPr>
          <a:xfrm>
            <a:off x="4642600" y="3504309"/>
            <a:ext cx="2350294" cy="678656"/>
          </a:xfrm>
          <a:prstGeom prst="rect">
            <a:avLst/>
          </a:prstGeom>
          <a:noFill/>
          <a:ln>
            <a:noFill/>
          </a:ln>
        </p:spPr>
      </p:pic>
      <p:pic>
        <p:nvPicPr>
          <p:cNvPr id="615" name="Shape 615"/>
          <p:cNvPicPr preferRelativeResize="0"/>
          <p:nvPr/>
        </p:nvPicPr>
        <p:blipFill>
          <a:blip r:embed="rId6">
            <a:alphaModFix/>
          </a:blip>
          <a:stretch>
            <a:fillRect/>
          </a:stretch>
        </p:blipFill>
        <p:spPr>
          <a:xfrm>
            <a:off x="457188" y="2046319"/>
            <a:ext cx="2293144" cy="528638"/>
          </a:xfrm>
          <a:prstGeom prst="rect">
            <a:avLst/>
          </a:prstGeom>
          <a:noFill/>
          <a:ln>
            <a:noFill/>
          </a:ln>
        </p:spPr>
      </p:pic>
      <p:sp>
        <p:nvSpPr>
          <p:cNvPr id="616" name="Shape 616"/>
          <p:cNvSpPr txBox="1"/>
          <p:nvPr/>
        </p:nvSpPr>
        <p:spPr>
          <a:xfrm>
            <a:off x="3499950" y="2139188"/>
            <a:ext cx="3657600" cy="34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17" name="Shape 617"/>
          <p:cNvSpPr txBox="1"/>
          <p:nvPr/>
        </p:nvSpPr>
        <p:spPr>
          <a:xfrm>
            <a:off x="3349850" y="2937300"/>
            <a:ext cx="402000" cy="34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X</a:t>
            </a:r>
            <a:endParaRPr sz="2400"/>
          </a:p>
        </p:txBody>
      </p:sp>
      <p:sp>
        <p:nvSpPr>
          <p:cNvPr id="618" name="Shape 618"/>
          <p:cNvSpPr txBox="1"/>
          <p:nvPr/>
        </p:nvSpPr>
        <p:spPr>
          <a:xfrm>
            <a:off x="3751850" y="3716719"/>
            <a:ext cx="402000" cy="34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X</a:t>
            </a:r>
            <a:endParaRPr sz="2400"/>
          </a:p>
        </p:txBody>
      </p:sp>
      <p:sp>
        <p:nvSpPr>
          <p:cNvPr id="619" name="Shape 619"/>
          <p:cNvSpPr txBox="1"/>
          <p:nvPr/>
        </p:nvSpPr>
        <p:spPr>
          <a:xfrm>
            <a:off x="189175" y="4303988"/>
            <a:ext cx="8820900" cy="72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Our priors, </a:t>
            </a:r>
            <a:r>
              <a:rPr b="1" lang="en" sz="2400"/>
              <a:t>P(Genoypes)</a:t>
            </a:r>
            <a:r>
              <a:rPr lang="en" sz="2400"/>
              <a:t>, follow the Ewens Sampling Formula and the discrete sampling probability for genotypes.</a:t>
            </a:r>
            <a:endParaRPr i="1"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Shape 624"/>
          <p:cNvSpPr txBox="1"/>
          <p:nvPr>
            <p:ph type="title"/>
          </p:nvPr>
        </p:nvSpPr>
        <p:spPr>
          <a:xfrm>
            <a:off x="208175" y="203288"/>
            <a:ext cx="8619600" cy="574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400"/>
              <a:t>Are our locus and alleles sequenceable?</a:t>
            </a:r>
            <a:endParaRPr sz="3400"/>
          </a:p>
        </p:txBody>
      </p:sp>
      <p:sp>
        <p:nvSpPr>
          <p:cNvPr id="625" name="Shape 625"/>
          <p:cNvSpPr txBox="1"/>
          <p:nvPr>
            <p:ph idx="1" type="body"/>
          </p:nvPr>
        </p:nvSpPr>
        <p:spPr>
          <a:xfrm>
            <a:off x="273450" y="857250"/>
            <a:ext cx="8619600" cy="10266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000"/>
              <a:t>In WGS, biases in the way we observe an allele (placement, position, strand, cycle, or balance in heterozygotes) are often correlated with error.  We include this in our posterior </a:t>
            </a:r>
            <a:r>
              <a:rPr b="1" lang="en" sz="2000"/>
              <a:t>P(G,S|R)</a:t>
            </a:r>
            <a:r>
              <a:rPr lang="en" sz="2000"/>
              <a:t>, and to do so we need an estimator of </a:t>
            </a:r>
            <a:r>
              <a:rPr b="1" lang="en" sz="2000"/>
              <a:t>P(S)</a:t>
            </a:r>
            <a:r>
              <a:rPr lang="en" sz="2000"/>
              <a:t>.</a:t>
            </a:r>
            <a:endParaRPr sz="2000"/>
          </a:p>
        </p:txBody>
      </p:sp>
      <p:cxnSp>
        <p:nvCxnSpPr>
          <p:cNvPr id="626" name="Shape 626"/>
          <p:cNvCxnSpPr/>
          <p:nvPr/>
        </p:nvCxnSpPr>
        <p:spPr>
          <a:xfrm>
            <a:off x="570950" y="24551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27" name="Shape 627"/>
          <p:cNvCxnSpPr/>
          <p:nvPr/>
        </p:nvCxnSpPr>
        <p:spPr>
          <a:xfrm rot="10800000">
            <a:off x="527250" y="25695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28" name="Shape 628"/>
          <p:cNvCxnSpPr/>
          <p:nvPr/>
        </p:nvCxnSpPr>
        <p:spPr>
          <a:xfrm>
            <a:off x="799550" y="26837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29" name="Shape 629"/>
          <p:cNvCxnSpPr/>
          <p:nvPr/>
        </p:nvCxnSpPr>
        <p:spPr>
          <a:xfrm rot="10800000">
            <a:off x="755850" y="27981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30" name="Shape 630"/>
          <p:cNvCxnSpPr/>
          <p:nvPr/>
        </p:nvCxnSpPr>
        <p:spPr>
          <a:xfrm>
            <a:off x="1028150" y="29123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31" name="Shape 631"/>
          <p:cNvCxnSpPr/>
          <p:nvPr/>
        </p:nvCxnSpPr>
        <p:spPr>
          <a:xfrm rot="10800000">
            <a:off x="984450" y="30267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32" name="Shape 632"/>
          <p:cNvCxnSpPr/>
          <p:nvPr/>
        </p:nvCxnSpPr>
        <p:spPr>
          <a:xfrm>
            <a:off x="1401850" y="2452800"/>
            <a:ext cx="0" cy="574200"/>
          </a:xfrm>
          <a:prstGeom prst="straightConnector1">
            <a:avLst/>
          </a:prstGeom>
          <a:noFill/>
          <a:ln cap="flat" cmpd="sng" w="38100">
            <a:solidFill>
              <a:srgbClr val="FF0000"/>
            </a:solidFill>
            <a:prstDash val="solid"/>
            <a:round/>
            <a:headEnd len="lg" w="lg" type="none"/>
            <a:tailEnd len="lg" w="lg" type="none"/>
          </a:ln>
        </p:spPr>
      </p:cxnSp>
      <p:cxnSp>
        <p:nvCxnSpPr>
          <p:cNvPr id="633" name="Shape 633"/>
          <p:cNvCxnSpPr/>
          <p:nvPr/>
        </p:nvCxnSpPr>
        <p:spPr>
          <a:xfrm>
            <a:off x="2399750" y="24551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34" name="Shape 634"/>
          <p:cNvCxnSpPr/>
          <p:nvPr/>
        </p:nvCxnSpPr>
        <p:spPr>
          <a:xfrm>
            <a:off x="2628350" y="26837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35" name="Shape 635"/>
          <p:cNvCxnSpPr/>
          <p:nvPr/>
        </p:nvCxnSpPr>
        <p:spPr>
          <a:xfrm>
            <a:off x="2856950" y="29123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36" name="Shape 636"/>
          <p:cNvCxnSpPr/>
          <p:nvPr/>
        </p:nvCxnSpPr>
        <p:spPr>
          <a:xfrm rot="10800000">
            <a:off x="2813250" y="30267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37" name="Shape 637"/>
          <p:cNvCxnSpPr/>
          <p:nvPr/>
        </p:nvCxnSpPr>
        <p:spPr>
          <a:xfrm>
            <a:off x="3230300" y="2461013"/>
            <a:ext cx="0" cy="443100"/>
          </a:xfrm>
          <a:prstGeom prst="straightConnector1">
            <a:avLst/>
          </a:prstGeom>
          <a:noFill/>
          <a:ln cap="flat" cmpd="sng" w="38100">
            <a:solidFill>
              <a:srgbClr val="FF0000"/>
            </a:solidFill>
            <a:prstDash val="solid"/>
            <a:round/>
            <a:headEnd len="lg" w="lg" type="none"/>
            <a:tailEnd len="lg" w="lg" type="none"/>
          </a:ln>
        </p:spPr>
      </p:cxnSp>
      <p:cxnSp>
        <p:nvCxnSpPr>
          <p:cNvPr id="638" name="Shape 638"/>
          <p:cNvCxnSpPr/>
          <p:nvPr/>
        </p:nvCxnSpPr>
        <p:spPr>
          <a:xfrm>
            <a:off x="2552150" y="25694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39" name="Shape 639"/>
          <p:cNvCxnSpPr/>
          <p:nvPr/>
        </p:nvCxnSpPr>
        <p:spPr>
          <a:xfrm>
            <a:off x="2780750" y="27980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40" name="Shape 640"/>
          <p:cNvCxnSpPr/>
          <p:nvPr/>
        </p:nvCxnSpPr>
        <p:spPr>
          <a:xfrm>
            <a:off x="5447750" y="24551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41" name="Shape 641"/>
          <p:cNvCxnSpPr/>
          <p:nvPr/>
        </p:nvCxnSpPr>
        <p:spPr>
          <a:xfrm rot="10800000">
            <a:off x="4565850" y="25695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42" name="Shape 642"/>
          <p:cNvCxnSpPr/>
          <p:nvPr/>
        </p:nvCxnSpPr>
        <p:spPr>
          <a:xfrm>
            <a:off x="5523950" y="26837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43" name="Shape 643"/>
          <p:cNvCxnSpPr/>
          <p:nvPr/>
        </p:nvCxnSpPr>
        <p:spPr>
          <a:xfrm rot="10800000">
            <a:off x="4565850" y="27981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44" name="Shape 644"/>
          <p:cNvCxnSpPr/>
          <p:nvPr/>
        </p:nvCxnSpPr>
        <p:spPr>
          <a:xfrm>
            <a:off x="5523950" y="29123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45" name="Shape 645"/>
          <p:cNvCxnSpPr/>
          <p:nvPr/>
        </p:nvCxnSpPr>
        <p:spPr>
          <a:xfrm rot="10800000">
            <a:off x="4946850" y="30267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46" name="Shape 646"/>
          <p:cNvCxnSpPr/>
          <p:nvPr/>
        </p:nvCxnSpPr>
        <p:spPr>
          <a:xfrm>
            <a:off x="5592850" y="2452800"/>
            <a:ext cx="0" cy="467700"/>
          </a:xfrm>
          <a:prstGeom prst="straightConnector1">
            <a:avLst/>
          </a:prstGeom>
          <a:noFill/>
          <a:ln cap="flat" cmpd="sng" w="38100">
            <a:solidFill>
              <a:srgbClr val="FF0000"/>
            </a:solidFill>
            <a:prstDash val="solid"/>
            <a:round/>
            <a:headEnd len="lg" w="lg" type="none"/>
            <a:tailEnd len="lg" w="lg" type="none"/>
          </a:ln>
        </p:spPr>
      </p:cxnSp>
      <p:cxnSp>
        <p:nvCxnSpPr>
          <p:cNvPr id="647" name="Shape 647"/>
          <p:cNvCxnSpPr/>
          <p:nvPr/>
        </p:nvCxnSpPr>
        <p:spPr>
          <a:xfrm rot="10800000">
            <a:off x="2965650" y="31410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48" name="Shape 648"/>
          <p:cNvCxnSpPr/>
          <p:nvPr/>
        </p:nvCxnSpPr>
        <p:spPr>
          <a:xfrm>
            <a:off x="799550" y="31409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49" name="Shape 649"/>
          <p:cNvCxnSpPr/>
          <p:nvPr/>
        </p:nvCxnSpPr>
        <p:spPr>
          <a:xfrm rot="10800000">
            <a:off x="755850" y="32553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50" name="Shape 650"/>
          <p:cNvCxnSpPr/>
          <p:nvPr/>
        </p:nvCxnSpPr>
        <p:spPr>
          <a:xfrm>
            <a:off x="1028150" y="33695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51" name="Shape 651"/>
          <p:cNvCxnSpPr/>
          <p:nvPr/>
        </p:nvCxnSpPr>
        <p:spPr>
          <a:xfrm rot="10800000">
            <a:off x="984450" y="34839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52" name="Shape 652"/>
          <p:cNvCxnSpPr/>
          <p:nvPr/>
        </p:nvCxnSpPr>
        <p:spPr>
          <a:xfrm>
            <a:off x="2916750" y="3255338"/>
            <a:ext cx="1126200" cy="0"/>
          </a:xfrm>
          <a:prstGeom prst="straightConnector1">
            <a:avLst/>
          </a:prstGeom>
          <a:noFill/>
          <a:ln cap="flat" cmpd="sng" w="19050">
            <a:solidFill>
              <a:schemeClr val="dk2"/>
            </a:solidFill>
            <a:prstDash val="solid"/>
            <a:round/>
            <a:headEnd len="lg" w="lg" type="none"/>
            <a:tailEnd len="lg" w="lg" type="triangle"/>
          </a:ln>
        </p:spPr>
      </p:cxnSp>
      <p:cxnSp>
        <p:nvCxnSpPr>
          <p:cNvPr id="653" name="Shape 653"/>
          <p:cNvCxnSpPr/>
          <p:nvPr/>
        </p:nvCxnSpPr>
        <p:spPr>
          <a:xfrm rot="10800000">
            <a:off x="2889450" y="33696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54" name="Shape 654"/>
          <p:cNvCxnSpPr/>
          <p:nvPr/>
        </p:nvCxnSpPr>
        <p:spPr>
          <a:xfrm rot="10800000">
            <a:off x="5099250" y="31410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55" name="Shape 655"/>
          <p:cNvCxnSpPr/>
          <p:nvPr/>
        </p:nvCxnSpPr>
        <p:spPr>
          <a:xfrm>
            <a:off x="4990550" y="32552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56" name="Shape 656"/>
          <p:cNvCxnSpPr/>
          <p:nvPr/>
        </p:nvCxnSpPr>
        <p:spPr>
          <a:xfrm>
            <a:off x="5142950" y="33695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57" name="Shape 657"/>
          <p:cNvCxnSpPr/>
          <p:nvPr/>
        </p:nvCxnSpPr>
        <p:spPr>
          <a:xfrm>
            <a:off x="7657550" y="24551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58" name="Shape 658"/>
          <p:cNvCxnSpPr/>
          <p:nvPr/>
        </p:nvCxnSpPr>
        <p:spPr>
          <a:xfrm rot="10800000">
            <a:off x="7631025" y="2569538"/>
            <a:ext cx="1173900" cy="0"/>
          </a:xfrm>
          <a:prstGeom prst="straightConnector1">
            <a:avLst/>
          </a:prstGeom>
          <a:noFill/>
          <a:ln cap="flat" cmpd="sng" w="19050">
            <a:solidFill>
              <a:schemeClr val="dk2"/>
            </a:solidFill>
            <a:prstDash val="solid"/>
            <a:round/>
            <a:headEnd len="lg" w="lg" type="none"/>
            <a:tailEnd len="lg" w="lg" type="triangle"/>
          </a:ln>
        </p:spPr>
      </p:cxnSp>
      <p:cxnSp>
        <p:nvCxnSpPr>
          <p:cNvPr id="659" name="Shape 659"/>
          <p:cNvCxnSpPr/>
          <p:nvPr/>
        </p:nvCxnSpPr>
        <p:spPr>
          <a:xfrm>
            <a:off x="7733750" y="26837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60" name="Shape 660"/>
          <p:cNvCxnSpPr/>
          <p:nvPr/>
        </p:nvCxnSpPr>
        <p:spPr>
          <a:xfrm rot="10800000">
            <a:off x="7608850" y="2798138"/>
            <a:ext cx="1174200" cy="0"/>
          </a:xfrm>
          <a:prstGeom prst="straightConnector1">
            <a:avLst/>
          </a:prstGeom>
          <a:noFill/>
          <a:ln cap="flat" cmpd="sng" w="19050">
            <a:solidFill>
              <a:schemeClr val="dk2"/>
            </a:solidFill>
            <a:prstDash val="solid"/>
            <a:round/>
            <a:headEnd len="lg" w="lg" type="none"/>
            <a:tailEnd len="lg" w="lg" type="triangle"/>
          </a:ln>
        </p:spPr>
      </p:cxnSp>
      <p:cxnSp>
        <p:nvCxnSpPr>
          <p:cNvPr id="661" name="Shape 661"/>
          <p:cNvCxnSpPr/>
          <p:nvPr/>
        </p:nvCxnSpPr>
        <p:spPr>
          <a:xfrm>
            <a:off x="7733750" y="29123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62" name="Shape 662"/>
          <p:cNvCxnSpPr/>
          <p:nvPr/>
        </p:nvCxnSpPr>
        <p:spPr>
          <a:xfrm rot="10800000">
            <a:off x="7156650" y="30267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63" name="Shape 663"/>
          <p:cNvCxnSpPr/>
          <p:nvPr/>
        </p:nvCxnSpPr>
        <p:spPr>
          <a:xfrm>
            <a:off x="7802650" y="2452800"/>
            <a:ext cx="0" cy="467700"/>
          </a:xfrm>
          <a:prstGeom prst="straightConnector1">
            <a:avLst/>
          </a:prstGeom>
          <a:noFill/>
          <a:ln cap="flat" cmpd="sng" w="38100">
            <a:solidFill>
              <a:srgbClr val="FF0000"/>
            </a:solidFill>
            <a:prstDash val="solid"/>
            <a:round/>
            <a:headEnd len="lg" w="lg" type="none"/>
            <a:tailEnd len="lg" w="lg" type="none"/>
          </a:ln>
        </p:spPr>
      </p:cxnSp>
      <p:cxnSp>
        <p:nvCxnSpPr>
          <p:cNvPr id="664" name="Shape 664"/>
          <p:cNvCxnSpPr/>
          <p:nvPr/>
        </p:nvCxnSpPr>
        <p:spPr>
          <a:xfrm rot="10800000">
            <a:off x="7309050" y="31410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65" name="Shape 665"/>
          <p:cNvCxnSpPr/>
          <p:nvPr/>
        </p:nvCxnSpPr>
        <p:spPr>
          <a:xfrm>
            <a:off x="7200350" y="32552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66" name="Shape 666"/>
          <p:cNvCxnSpPr/>
          <p:nvPr/>
        </p:nvCxnSpPr>
        <p:spPr>
          <a:xfrm>
            <a:off x="7352750" y="3369563"/>
            <a:ext cx="1170300" cy="0"/>
          </a:xfrm>
          <a:prstGeom prst="straightConnector1">
            <a:avLst/>
          </a:prstGeom>
          <a:noFill/>
          <a:ln cap="flat" cmpd="sng" w="19050">
            <a:solidFill>
              <a:schemeClr val="dk2"/>
            </a:solidFill>
            <a:prstDash val="solid"/>
            <a:round/>
            <a:headEnd len="lg" w="lg" type="none"/>
            <a:tailEnd len="lg" w="lg" type="triangle"/>
          </a:ln>
        </p:spPr>
      </p:cxnSp>
      <p:sp>
        <p:nvSpPr>
          <p:cNvPr id="667" name="Shape 667"/>
          <p:cNvSpPr/>
          <p:nvPr/>
        </p:nvSpPr>
        <p:spPr>
          <a:xfrm>
            <a:off x="208175" y="2888944"/>
            <a:ext cx="471600" cy="336300"/>
          </a:xfrm>
          <a:prstGeom prst="star5">
            <a:avLst>
              <a:gd fmla="val 19098" name="adj"/>
              <a:gd fmla="val 105146" name="hf"/>
              <a:gd fmla="val 110557" name="vf"/>
            </a:avLst>
          </a:prstGeom>
          <a:solidFill>
            <a:srgbClr val="00FF00"/>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68" name="Shape 668"/>
          <p:cNvCxnSpPr/>
          <p:nvPr/>
        </p:nvCxnSpPr>
        <p:spPr>
          <a:xfrm>
            <a:off x="647150" y="41696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69" name="Shape 669"/>
          <p:cNvCxnSpPr/>
          <p:nvPr/>
        </p:nvCxnSpPr>
        <p:spPr>
          <a:xfrm rot="10800000">
            <a:off x="755850" y="42840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70" name="Shape 670"/>
          <p:cNvCxnSpPr/>
          <p:nvPr/>
        </p:nvCxnSpPr>
        <p:spPr>
          <a:xfrm>
            <a:off x="875750" y="43982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71" name="Shape 671"/>
          <p:cNvCxnSpPr/>
          <p:nvPr/>
        </p:nvCxnSpPr>
        <p:spPr>
          <a:xfrm rot="10800000">
            <a:off x="832050" y="45126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72" name="Shape 672"/>
          <p:cNvCxnSpPr/>
          <p:nvPr/>
        </p:nvCxnSpPr>
        <p:spPr>
          <a:xfrm>
            <a:off x="1104350" y="46268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73" name="Shape 673"/>
          <p:cNvCxnSpPr/>
          <p:nvPr/>
        </p:nvCxnSpPr>
        <p:spPr>
          <a:xfrm rot="10800000">
            <a:off x="1060650" y="4741238"/>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74" name="Shape 674"/>
          <p:cNvCxnSpPr/>
          <p:nvPr/>
        </p:nvCxnSpPr>
        <p:spPr>
          <a:xfrm>
            <a:off x="1478050" y="4167300"/>
            <a:ext cx="0" cy="116700"/>
          </a:xfrm>
          <a:prstGeom prst="straightConnector1">
            <a:avLst/>
          </a:prstGeom>
          <a:noFill/>
          <a:ln cap="flat" cmpd="sng" w="38100">
            <a:solidFill>
              <a:srgbClr val="FF0000"/>
            </a:solidFill>
            <a:prstDash val="solid"/>
            <a:round/>
            <a:headEnd len="lg" w="lg" type="none"/>
            <a:tailEnd len="lg" w="lg" type="none"/>
          </a:ln>
        </p:spPr>
      </p:cxnSp>
      <p:cxnSp>
        <p:nvCxnSpPr>
          <p:cNvPr id="675" name="Shape 675"/>
          <p:cNvCxnSpPr/>
          <p:nvPr/>
        </p:nvCxnSpPr>
        <p:spPr>
          <a:xfrm>
            <a:off x="951950" y="4855463"/>
            <a:ext cx="1170300" cy="0"/>
          </a:xfrm>
          <a:prstGeom prst="straightConnector1">
            <a:avLst/>
          </a:prstGeom>
          <a:noFill/>
          <a:ln cap="flat" cmpd="sng" w="19050">
            <a:solidFill>
              <a:schemeClr val="dk2"/>
            </a:solidFill>
            <a:prstDash val="solid"/>
            <a:round/>
            <a:headEnd len="lg" w="lg" type="none"/>
            <a:tailEnd len="lg" w="lg" type="triangle"/>
          </a:ln>
        </p:spPr>
      </p:cxnSp>
      <p:cxnSp>
        <p:nvCxnSpPr>
          <p:cNvPr id="676" name="Shape 676"/>
          <p:cNvCxnSpPr/>
          <p:nvPr/>
        </p:nvCxnSpPr>
        <p:spPr>
          <a:xfrm rot="10800000">
            <a:off x="908250" y="4969838"/>
            <a:ext cx="1170300" cy="0"/>
          </a:xfrm>
          <a:prstGeom prst="straightConnector1">
            <a:avLst/>
          </a:prstGeom>
          <a:noFill/>
          <a:ln cap="flat" cmpd="sng" w="19050">
            <a:solidFill>
              <a:schemeClr val="dk2"/>
            </a:solidFill>
            <a:prstDash val="solid"/>
            <a:round/>
            <a:headEnd len="lg" w="lg" type="none"/>
            <a:tailEnd len="lg" w="lg" type="triangle"/>
          </a:ln>
        </p:spPr>
      </p:cxnSp>
      <p:sp>
        <p:nvSpPr>
          <p:cNvPr id="677" name="Shape 677"/>
          <p:cNvSpPr txBox="1"/>
          <p:nvPr/>
        </p:nvSpPr>
        <p:spPr>
          <a:xfrm>
            <a:off x="744050" y="2077219"/>
            <a:ext cx="976500" cy="29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800"/>
              <a:t>neutral</a:t>
            </a:r>
            <a:endParaRPr i="1" sz="1800"/>
          </a:p>
        </p:txBody>
      </p:sp>
      <p:sp>
        <p:nvSpPr>
          <p:cNvPr id="678" name="Shape 678"/>
          <p:cNvSpPr txBox="1"/>
          <p:nvPr/>
        </p:nvSpPr>
        <p:spPr>
          <a:xfrm>
            <a:off x="2474000" y="2058281"/>
            <a:ext cx="1326600" cy="2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800"/>
              <a:t>strand bias</a:t>
            </a:r>
            <a:endParaRPr i="1" sz="1800"/>
          </a:p>
        </p:txBody>
      </p:sp>
      <p:sp>
        <p:nvSpPr>
          <p:cNvPr id="679" name="Shape 679"/>
          <p:cNvSpPr txBox="1"/>
          <p:nvPr/>
        </p:nvSpPr>
        <p:spPr>
          <a:xfrm>
            <a:off x="4944900" y="2055356"/>
            <a:ext cx="1326600" cy="2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800"/>
              <a:t>cycle bias</a:t>
            </a:r>
            <a:endParaRPr i="1" sz="1800"/>
          </a:p>
        </p:txBody>
      </p:sp>
      <p:sp>
        <p:nvSpPr>
          <p:cNvPr id="680" name="Shape 680"/>
          <p:cNvSpPr txBox="1"/>
          <p:nvPr/>
        </p:nvSpPr>
        <p:spPr>
          <a:xfrm>
            <a:off x="7064725" y="2041856"/>
            <a:ext cx="1797600" cy="29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800"/>
              <a:t>placement bias</a:t>
            </a:r>
            <a:endParaRPr i="1" sz="1800"/>
          </a:p>
        </p:txBody>
      </p:sp>
      <p:sp>
        <p:nvSpPr>
          <p:cNvPr id="681" name="Shape 681"/>
          <p:cNvSpPr txBox="1"/>
          <p:nvPr/>
        </p:nvSpPr>
        <p:spPr>
          <a:xfrm>
            <a:off x="273450" y="3763163"/>
            <a:ext cx="2103300" cy="29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800"/>
              <a:t>allele imbalance</a:t>
            </a:r>
            <a:endParaRPr i="1" sz="1800"/>
          </a:p>
        </p:txBody>
      </p:sp>
      <p:pic>
        <p:nvPicPr>
          <p:cNvPr id="682" name="Shape 682"/>
          <p:cNvPicPr preferRelativeResize="0"/>
          <p:nvPr/>
        </p:nvPicPr>
        <p:blipFill>
          <a:blip r:embed="rId3">
            <a:alphaModFix/>
          </a:blip>
          <a:stretch>
            <a:fillRect/>
          </a:stretch>
        </p:blipFill>
        <p:spPr>
          <a:xfrm>
            <a:off x="2628350" y="4091482"/>
            <a:ext cx="4804912" cy="95736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Shape 687"/>
          <p:cNvSpPr/>
          <p:nvPr/>
        </p:nvSpPr>
        <p:spPr>
          <a:xfrm rot="10800000">
            <a:off x="5861075" y="3402563"/>
            <a:ext cx="1354500" cy="394500"/>
          </a:xfrm>
          <a:prstGeom prst="curvedDown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8" name="Shape 6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detection process</a:t>
            </a:r>
            <a:endParaRPr/>
          </a:p>
        </p:txBody>
      </p:sp>
      <p:sp>
        <p:nvSpPr>
          <p:cNvPr id="689" name="Shape 689"/>
          <p:cNvSpPr/>
          <p:nvPr/>
        </p:nvSpPr>
        <p:spPr>
          <a:xfrm>
            <a:off x="1292700" y="1717613"/>
            <a:ext cx="1172100" cy="394500"/>
          </a:xfrm>
          <a:prstGeom prst="roundRect">
            <a:avLst>
              <a:gd fmla="val 16667" name="adj"/>
            </a:avLst>
          </a:prstGeom>
          <a:solidFill>
            <a:schemeClr val="accen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alignments</a:t>
            </a:r>
            <a:endParaRPr/>
          </a:p>
        </p:txBody>
      </p:sp>
      <p:sp>
        <p:nvSpPr>
          <p:cNvPr id="690" name="Shape 690"/>
          <p:cNvSpPr/>
          <p:nvPr/>
        </p:nvSpPr>
        <p:spPr>
          <a:xfrm>
            <a:off x="3490363" y="1481569"/>
            <a:ext cx="1172100" cy="394500"/>
          </a:xfrm>
          <a:prstGeom prst="roundRect">
            <a:avLst>
              <a:gd fmla="val 16667" name="adj"/>
            </a:avLst>
          </a:prstGeom>
          <a:solidFill>
            <a:srgbClr val="FF9900"/>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candidates</a:t>
            </a:r>
            <a:endParaRPr/>
          </a:p>
        </p:txBody>
      </p:sp>
      <p:sp>
        <p:nvSpPr>
          <p:cNvPr id="691" name="Shape 691"/>
          <p:cNvSpPr/>
          <p:nvPr/>
        </p:nvSpPr>
        <p:spPr>
          <a:xfrm>
            <a:off x="3511799" y="2794688"/>
            <a:ext cx="1172100" cy="435300"/>
          </a:xfrm>
          <a:prstGeom prst="roundRect">
            <a:avLst>
              <a:gd fmla="val 16667" name="adj"/>
            </a:avLst>
          </a:prstGeom>
          <a:solidFill>
            <a:schemeClr val="accent3"/>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genotype likelihoods</a:t>
            </a:r>
            <a:endParaRPr/>
          </a:p>
        </p:txBody>
      </p:sp>
      <p:sp>
        <p:nvSpPr>
          <p:cNvPr id="692" name="Shape 692"/>
          <p:cNvSpPr/>
          <p:nvPr/>
        </p:nvSpPr>
        <p:spPr>
          <a:xfrm>
            <a:off x="3490375" y="2003363"/>
            <a:ext cx="1172100" cy="394500"/>
          </a:xfrm>
          <a:prstGeom prst="roundRect">
            <a:avLst>
              <a:gd fmla="val 16667" name="adj"/>
            </a:avLst>
          </a:prstGeom>
          <a:solidFill>
            <a:srgbClr val="FF0000"/>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haplotypes</a:t>
            </a:r>
            <a:endParaRPr/>
          </a:p>
        </p:txBody>
      </p:sp>
      <p:sp>
        <p:nvSpPr>
          <p:cNvPr id="693" name="Shape 693"/>
          <p:cNvSpPr/>
          <p:nvPr/>
        </p:nvSpPr>
        <p:spPr>
          <a:xfrm>
            <a:off x="6776200" y="2566088"/>
            <a:ext cx="1511838" cy="870966"/>
          </a:xfrm>
          <a:prstGeom prst="flowChartMultidocument">
            <a:avLst/>
          </a:prstGeom>
          <a:solidFill>
            <a:srgbClr val="FFFF00"/>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sample posterior space</a:t>
            </a:r>
            <a:endParaRPr/>
          </a:p>
        </p:txBody>
      </p:sp>
      <p:sp>
        <p:nvSpPr>
          <p:cNvPr id="694" name="Shape 694"/>
          <p:cNvSpPr/>
          <p:nvPr/>
        </p:nvSpPr>
        <p:spPr>
          <a:xfrm>
            <a:off x="7327075" y="3538163"/>
            <a:ext cx="1172100" cy="857250"/>
          </a:xfrm>
          <a:prstGeom prst="flowChartOffpageConnector">
            <a:avLst/>
          </a:prstGeom>
          <a:solidFill>
            <a:srgbClr val="00FFFF"/>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find maximum</a:t>
            </a:r>
            <a:endParaRPr/>
          </a:p>
          <a:p>
            <a:pPr indent="0" lvl="0" marL="0" rtl="0">
              <a:spcBef>
                <a:spcPts val="0"/>
              </a:spcBef>
              <a:spcAft>
                <a:spcPts val="0"/>
              </a:spcAft>
              <a:buNone/>
            </a:pPr>
            <a:r>
              <a:rPr i="1" lang="en"/>
              <a:t>a posteriori</a:t>
            </a:r>
            <a:r>
              <a:rPr lang="en"/>
              <a:t> genotyping</a:t>
            </a:r>
            <a:endParaRPr/>
          </a:p>
        </p:txBody>
      </p:sp>
      <p:sp>
        <p:nvSpPr>
          <p:cNvPr id="695" name="Shape 695"/>
          <p:cNvSpPr/>
          <p:nvPr/>
        </p:nvSpPr>
        <p:spPr>
          <a:xfrm>
            <a:off x="317700" y="1203263"/>
            <a:ext cx="865500" cy="3945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position</a:t>
            </a:r>
            <a:endParaRPr/>
          </a:p>
        </p:txBody>
      </p:sp>
      <p:sp>
        <p:nvSpPr>
          <p:cNvPr id="696" name="Shape 696"/>
          <p:cNvSpPr/>
          <p:nvPr/>
        </p:nvSpPr>
        <p:spPr>
          <a:xfrm>
            <a:off x="317700" y="1717613"/>
            <a:ext cx="865500" cy="3945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position</a:t>
            </a:r>
            <a:endParaRPr/>
          </a:p>
        </p:txBody>
      </p:sp>
      <p:sp>
        <p:nvSpPr>
          <p:cNvPr id="697" name="Shape 697"/>
          <p:cNvSpPr/>
          <p:nvPr/>
        </p:nvSpPr>
        <p:spPr>
          <a:xfrm>
            <a:off x="317700" y="2231963"/>
            <a:ext cx="865500" cy="3945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position</a:t>
            </a:r>
            <a:endParaRPr/>
          </a:p>
        </p:txBody>
      </p:sp>
      <p:sp>
        <p:nvSpPr>
          <p:cNvPr id="698" name="Shape 698"/>
          <p:cNvSpPr/>
          <p:nvPr/>
        </p:nvSpPr>
        <p:spPr>
          <a:xfrm>
            <a:off x="317700" y="2746313"/>
            <a:ext cx="865500" cy="3945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position</a:t>
            </a:r>
            <a:endParaRPr/>
          </a:p>
        </p:txBody>
      </p:sp>
      <p:sp>
        <p:nvSpPr>
          <p:cNvPr id="699" name="Shape 699"/>
          <p:cNvSpPr/>
          <p:nvPr/>
        </p:nvSpPr>
        <p:spPr>
          <a:xfrm>
            <a:off x="317700" y="3260663"/>
            <a:ext cx="865500" cy="3945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position</a:t>
            </a:r>
            <a:endParaRPr/>
          </a:p>
        </p:txBody>
      </p:sp>
      <p:sp>
        <p:nvSpPr>
          <p:cNvPr id="700" name="Shape 700"/>
          <p:cNvSpPr/>
          <p:nvPr/>
        </p:nvSpPr>
        <p:spPr>
          <a:xfrm>
            <a:off x="317700" y="3775013"/>
            <a:ext cx="865500" cy="3945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position</a:t>
            </a:r>
            <a:endParaRPr/>
          </a:p>
        </p:txBody>
      </p:sp>
      <p:sp>
        <p:nvSpPr>
          <p:cNvPr id="701" name="Shape 701"/>
          <p:cNvSpPr/>
          <p:nvPr/>
        </p:nvSpPr>
        <p:spPr>
          <a:xfrm>
            <a:off x="5226950" y="2664750"/>
            <a:ext cx="1354500" cy="673500"/>
          </a:xfrm>
          <a:prstGeom prst="flowChartConnector">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bayesian </a:t>
            </a:r>
            <a:endParaRPr/>
          </a:p>
          <a:p>
            <a:pPr indent="0" lvl="0" marL="0" rtl="0">
              <a:spcBef>
                <a:spcPts val="0"/>
              </a:spcBef>
              <a:spcAft>
                <a:spcPts val="0"/>
              </a:spcAft>
              <a:buNone/>
            </a:pPr>
            <a:r>
              <a:rPr lang="en"/>
              <a:t>model</a:t>
            </a:r>
            <a:endParaRPr/>
          </a:p>
        </p:txBody>
      </p:sp>
      <p:sp>
        <p:nvSpPr>
          <p:cNvPr id="702" name="Shape 702"/>
          <p:cNvSpPr/>
          <p:nvPr/>
        </p:nvSpPr>
        <p:spPr>
          <a:xfrm>
            <a:off x="3008325" y="1753013"/>
            <a:ext cx="427200" cy="435300"/>
          </a:xfrm>
          <a:prstGeom prst="curvedRight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3" name="Shape 703"/>
          <p:cNvSpPr/>
          <p:nvPr/>
        </p:nvSpPr>
        <p:spPr>
          <a:xfrm rot="10800000">
            <a:off x="4738775" y="1761769"/>
            <a:ext cx="427200" cy="435300"/>
          </a:xfrm>
          <a:prstGeom prst="curvedRight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4" name="Shape 704"/>
          <p:cNvSpPr/>
          <p:nvPr/>
        </p:nvSpPr>
        <p:spPr>
          <a:xfrm>
            <a:off x="2585450" y="1675976"/>
            <a:ext cx="252000" cy="484800"/>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5" name="Shape 705"/>
          <p:cNvSpPr/>
          <p:nvPr/>
        </p:nvSpPr>
        <p:spPr>
          <a:xfrm>
            <a:off x="3680975" y="2496525"/>
            <a:ext cx="788700" cy="172500"/>
          </a:xfrm>
          <a:prstGeom prst="down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6" name="Shape 706"/>
          <p:cNvSpPr/>
          <p:nvPr/>
        </p:nvSpPr>
        <p:spPr>
          <a:xfrm>
            <a:off x="4808875" y="2728594"/>
            <a:ext cx="294600" cy="552600"/>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7" name="Shape 707"/>
          <p:cNvSpPr/>
          <p:nvPr/>
        </p:nvSpPr>
        <p:spPr>
          <a:xfrm>
            <a:off x="5937275" y="2202488"/>
            <a:ext cx="1354500" cy="394500"/>
          </a:xfrm>
          <a:prstGeom prst="curvedDown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8" name="Shape 708"/>
          <p:cNvSpPr/>
          <p:nvPr/>
        </p:nvSpPr>
        <p:spPr>
          <a:xfrm>
            <a:off x="7251425" y="4535119"/>
            <a:ext cx="1400100" cy="435300"/>
          </a:xfrm>
          <a:prstGeom prst="roundRect">
            <a:avLst>
              <a:gd fmla="val 16667" name="adj"/>
            </a:avLst>
          </a:prstGeom>
          <a:solidFill>
            <a:srgbClr val="FF00FF"/>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output record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Variant detector lineage</a:t>
            </a:r>
            <a:endParaRPr/>
          </a:p>
        </p:txBody>
      </p:sp>
      <p:sp>
        <p:nvSpPr>
          <p:cNvPr id="714" name="Shape 71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40"/>
              </a:spcBef>
              <a:spcAft>
                <a:spcPts val="0"/>
              </a:spcAft>
              <a:buClr>
                <a:schemeClr val="dk1"/>
              </a:buClr>
              <a:buSzPts val="1100"/>
              <a:buFont typeface="Arial"/>
              <a:buNone/>
            </a:pPr>
            <a:r>
              <a:rPr b="1" lang="en" sz="2200"/>
              <a:t>PolyBayes</a:t>
            </a:r>
            <a:r>
              <a:rPr lang="en" sz="2200"/>
              <a:t>– original Bayesian variant detector (Gabor Marth, 1999); written in perl</a:t>
            </a:r>
            <a:endParaRPr sz="2200"/>
          </a:p>
          <a:p>
            <a:pPr indent="0" lvl="0" marL="0" rtl="0">
              <a:spcBef>
                <a:spcPts val="640"/>
              </a:spcBef>
              <a:spcAft>
                <a:spcPts val="0"/>
              </a:spcAft>
              <a:buClr>
                <a:schemeClr val="dk1"/>
              </a:buClr>
              <a:buSzPts val="1100"/>
              <a:buFont typeface="Arial"/>
              <a:buNone/>
            </a:pPr>
            <a:r>
              <a:t/>
            </a:r>
            <a:endParaRPr sz="2200"/>
          </a:p>
          <a:p>
            <a:pPr indent="0" lvl="0" marL="0" rtl="0">
              <a:spcBef>
                <a:spcPts val="640"/>
              </a:spcBef>
              <a:spcAft>
                <a:spcPts val="0"/>
              </a:spcAft>
              <a:buClr>
                <a:schemeClr val="dk1"/>
              </a:buClr>
              <a:buSzPts val="1100"/>
              <a:buFont typeface="Arial"/>
              <a:buNone/>
            </a:pPr>
            <a:r>
              <a:rPr b="1" lang="en" sz="2200"/>
              <a:t>GigaBayes</a:t>
            </a:r>
            <a:r>
              <a:rPr lang="en" sz="2200"/>
              <a:t>– ported to C++</a:t>
            </a:r>
            <a:endParaRPr sz="2200"/>
          </a:p>
          <a:p>
            <a:pPr indent="0" lvl="0" marL="0" rtl="0">
              <a:spcBef>
                <a:spcPts val="640"/>
              </a:spcBef>
              <a:spcAft>
                <a:spcPts val="0"/>
              </a:spcAft>
              <a:buClr>
                <a:schemeClr val="dk1"/>
              </a:buClr>
              <a:buSzPts val="1100"/>
              <a:buFont typeface="Arial"/>
              <a:buNone/>
            </a:pPr>
            <a:r>
              <a:t/>
            </a:r>
            <a:endParaRPr sz="2200"/>
          </a:p>
          <a:p>
            <a:pPr indent="0" lvl="0" marL="0" rtl="0">
              <a:spcBef>
                <a:spcPts val="640"/>
              </a:spcBef>
              <a:spcAft>
                <a:spcPts val="0"/>
              </a:spcAft>
              <a:buClr>
                <a:schemeClr val="dk1"/>
              </a:buClr>
              <a:buSzPts val="1100"/>
              <a:buFont typeface="Arial"/>
              <a:buNone/>
            </a:pPr>
            <a:r>
              <a:rPr b="1" lang="en" sz="2200"/>
              <a:t>BamBayes</a:t>
            </a:r>
            <a:r>
              <a:rPr lang="en" sz="2200"/>
              <a:t>– “modern” formats (BAM)</a:t>
            </a:r>
            <a:endParaRPr sz="2200"/>
          </a:p>
          <a:p>
            <a:pPr indent="0" lvl="0" marL="0" rtl="0">
              <a:spcBef>
                <a:spcPts val="640"/>
              </a:spcBef>
              <a:spcAft>
                <a:spcPts val="0"/>
              </a:spcAft>
              <a:buClr>
                <a:schemeClr val="dk1"/>
              </a:buClr>
              <a:buSzPts val="1100"/>
              <a:buFont typeface="Arial"/>
              <a:buNone/>
            </a:pPr>
            <a:r>
              <a:t/>
            </a:r>
            <a:endParaRPr sz="2200"/>
          </a:p>
          <a:p>
            <a:pPr indent="0" lvl="0" marL="0" rtl="0">
              <a:spcBef>
                <a:spcPts val="640"/>
              </a:spcBef>
              <a:spcAft>
                <a:spcPts val="0"/>
              </a:spcAft>
              <a:buClr>
                <a:schemeClr val="dk1"/>
              </a:buClr>
              <a:buSzPts val="1100"/>
              <a:buFont typeface="Arial"/>
              <a:buNone/>
            </a:pPr>
            <a:r>
              <a:rPr b="1" lang="en" sz="2200"/>
              <a:t>FreeBayes</a:t>
            </a:r>
            <a:r>
              <a:rPr lang="en" sz="2200"/>
              <a:t>– 2010-present</a:t>
            </a:r>
            <a:endParaRPr sz="2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FreeBayes-specific developments</a:t>
            </a:r>
            <a:endParaRPr/>
          </a:p>
        </p:txBody>
      </p:sp>
      <p:sp>
        <p:nvSpPr>
          <p:cNvPr id="720" name="Shape 720"/>
          <p:cNvSpPr txBox="1"/>
          <p:nvPr>
            <p:ph idx="1" type="body"/>
          </p:nvPr>
        </p:nvSpPr>
        <p:spPr>
          <a:xfrm>
            <a:off x="457200" y="971550"/>
            <a:ext cx="8229600" cy="37257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 sz="2400"/>
              <a:t>FreeBayes model features (~in order of introduction):</a:t>
            </a:r>
            <a:endParaRPr sz="2400"/>
          </a:p>
          <a:p>
            <a:pPr indent="-342900" lvl="1" marL="914400" rtl="0">
              <a:spcBef>
                <a:spcPts val="560"/>
              </a:spcBef>
              <a:spcAft>
                <a:spcPts val="0"/>
              </a:spcAft>
              <a:buSzPts val="1800"/>
              <a:buFont typeface="Arial"/>
              <a:buChar char="➢"/>
            </a:pPr>
            <a:r>
              <a:rPr lang="en" sz="1800"/>
              <a:t>Multiple alleles</a:t>
            </a:r>
            <a:endParaRPr sz="1800"/>
          </a:p>
          <a:p>
            <a:pPr indent="-342900" lvl="1" marL="914400" rtl="0">
              <a:spcBef>
                <a:spcPts val="0"/>
              </a:spcBef>
              <a:spcAft>
                <a:spcPts val="0"/>
              </a:spcAft>
              <a:buSzPts val="1800"/>
              <a:buFont typeface="Arial"/>
              <a:buChar char="➢"/>
            </a:pPr>
            <a:r>
              <a:rPr lang="en" sz="1800"/>
              <a:t>Indels, SNPs, MNPs, complex alleles</a:t>
            </a:r>
            <a:endParaRPr sz="1800"/>
          </a:p>
          <a:p>
            <a:pPr indent="-342900" lvl="1" marL="914400" rtl="0">
              <a:spcBef>
                <a:spcPts val="0"/>
              </a:spcBef>
              <a:spcAft>
                <a:spcPts val="0"/>
              </a:spcAft>
              <a:buSzPts val="1800"/>
              <a:buFont typeface="Arial"/>
              <a:buChar char="➢"/>
            </a:pPr>
            <a:r>
              <a:rPr lang="en" sz="1800"/>
              <a:t>Local copy number variation (e.g. sex chromosomes)</a:t>
            </a:r>
            <a:endParaRPr sz="1800"/>
          </a:p>
          <a:p>
            <a:pPr indent="-342900" lvl="1" marL="914400" rtl="0">
              <a:spcBef>
                <a:spcPts val="0"/>
              </a:spcBef>
              <a:spcAft>
                <a:spcPts val="0"/>
              </a:spcAft>
              <a:buSzPts val="1800"/>
              <a:buFont typeface="Arial"/>
              <a:buChar char="➢"/>
            </a:pPr>
            <a:r>
              <a:rPr lang="en" sz="1800"/>
              <a:t>Global copy-number variation (e.g. species-level, genome ploidy)</a:t>
            </a:r>
            <a:endParaRPr sz="1800"/>
          </a:p>
          <a:p>
            <a:pPr indent="-342900" lvl="1" marL="914400" rtl="0">
              <a:spcBef>
                <a:spcPts val="0"/>
              </a:spcBef>
              <a:spcAft>
                <a:spcPts val="0"/>
              </a:spcAft>
              <a:buSzPts val="1800"/>
              <a:buFont typeface="Arial"/>
              <a:buChar char="➢"/>
            </a:pPr>
            <a:r>
              <a:rPr lang="en" sz="1800"/>
              <a:t>Pooled detection, both discrete and continuous</a:t>
            </a:r>
            <a:endParaRPr sz="1800"/>
          </a:p>
          <a:p>
            <a:pPr indent="-342900" lvl="1" marL="914400" rtl="0">
              <a:spcBef>
                <a:spcPts val="0"/>
              </a:spcBef>
              <a:spcAft>
                <a:spcPts val="0"/>
              </a:spcAft>
              <a:buSzPts val="1800"/>
              <a:buFont typeface="Arial"/>
              <a:buChar char="➢"/>
            </a:pPr>
            <a:r>
              <a:rPr lang="en" sz="1800"/>
              <a:t>Many, many samples (&gt;30k exome-depth samples)</a:t>
            </a:r>
            <a:endParaRPr sz="1800"/>
          </a:p>
          <a:p>
            <a:pPr indent="-342900" lvl="1" marL="914400" rtl="0">
              <a:spcBef>
                <a:spcPts val="0"/>
              </a:spcBef>
              <a:spcAft>
                <a:spcPts val="0"/>
              </a:spcAft>
              <a:buSzPts val="1800"/>
              <a:buFont typeface="Arial"/>
              <a:buChar char="➢"/>
            </a:pPr>
            <a:r>
              <a:rPr lang="en" sz="1800"/>
              <a:t>Genotyping using known alleles (hints, haplotypes, or alleles)</a:t>
            </a:r>
            <a:endParaRPr sz="1800"/>
          </a:p>
          <a:p>
            <a:pPr indent="-342900" lvl="1" marL="914400" rtl="0">
              <a:spcBef>
                <a:spcPts val="0"/>
              </a:spcBef>
              <a:spcAft>
                <a:spcPts val="0"/>
              </a:spcAft>
              <a:buSzPts val="1800"/>
              <a:buFont typeface="Arial"/>
              <a:buChar char="➢"/>
            </a:pPr>
            <a:r>
              <a:rPr lang="en" sz="1800"/>
              <a:t>Genotyping using a reference panel of genotype likelihoods</a:t>
            </a:r>
            <a:endParaRPr sz="1800"/>
          </a:p>
          <a:p>
            <a:pPr indent="-342900" lvl="1" marL="914400" rtl="0">
              <a:spcBef>
                <a:spcPts val="0"/>
              </a:spcBef>
              <a:spcAft>
                <a:spcPts val="0"/>
              </a:spcAft>
              <a:buSzPts val="1800"/>
              <a:buFont typeface="Arial"/>
              <a:buChar char="➢"/>
            </a:pPr>
            <a:r>
              <a:rPr lang="en" sz="1800"/>
              <a:t>Direct detection of haplotypes from short-read sequencing</a:t>
            </a:r>
            <a:endParaRPr sz="1800"/>
          </a:p>
          <a:p>
            <a:pPr indent="-342900" lvl="1" marL="914400" rtl="0">
              <a:spcBef>
                <a:spcPts val="0"/>
              </a:spcBef>
              <a:spcAft>
                <a:spcPts val="0"/>
              </a:spcAft>
              <a:buSzPts val="1800"/>
              <a:buFont typeface="Arial"/>
              <a:buChar char="➢"/>
            </a:pPr>
            <a:r>
              <a:rPr lang="en" sz="1800"/>
              <a:t>Haplotype-based consensus generation (clumping)</a:t>
            </a:r>
            <a:endParaRPr sz="1800"/>
          </a:p>
          <a:p>
            <a:pPr indent="-342900" lvl="1" marL="914400" rtl="0">
              <a:spcBef>
                <a:spcPts val="0"/>
              </a:spcBef>
              <a:spcAft>
                <a:spcPts val="0"/>
              </a:spcAft>
              <a:buSzPts val="1800"/>
              <a:buFont typeface="Arial"/>
              <a:buChar char="➢"/>
            </a:pPr>
            <a:r>
              <a:rPr lang="en" sz="1800"/>
              <a:t>Allele-length-specific mapping bias</a:t>
            </a:r>
            <a:endParaRPr sz="1800"/>
          </a:p>
          <a:p>
            <a:pPr indent="-342900" lvl="1" marL="914400" rtl="0">
              <a:spcBef>
                <a:spcPts val="0"/>
              </a:spcBef>
              <a:spcAft>
                <a:spcPts val="0"/>
              </a:spcAft>
              <a:buSzPts val="1800"/>
              <a:buFont typeface="Arial"/>
              <a:buChar char="➢"/>
            </a:pPr>
            <a:r>
              <a:rPr lang="en" sz="1800"/>
              <a:t>Contamination-aware genotype likelihoods</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Shape 725"/>
          <p:cNvSpPr txBox="1"/>
          <p:nvPr>
            <p:ph type="title"/>
          </p:nvPr>
        </p:nvSpPr>
        <p:spPr>
          <a:xfrm>
            <a:off x="457200" y="1327510"/>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200"/>
              <a:t>Genome variation graphs</a:t>
            </a:r>
            <a:endParaRPr sz="4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pic>
        <p:nvPicPr>
          <p:cNvPr id="730" name="Shape 730"/>
          <p:cNvPicPr preferRelativeResize="0"/>
          <p:nvPr/>
        </p:nvPicPr>
        <p:blipFill rotWithShape="1">
          <a:blip r:embed="rId3">
            <a:alphaModFix/>
          </a:blip>
          <a:srcRect b="0" l="0" r="0" t="9755"/>
          <a:stretch/>
        </p:blipFill>
        <p:spPr>
          <a:xfrm>
            <a:off x="4400325" y="327750"/>
            <a:ext cx="4511850" cy="4641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6017350" y="205988"/>
            <a:ext cx="21360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DNA</a:t>
            </a:r>
            <a:endParaRPr/>
          </a:p>
        </p:txBody>
      </p:sp>
      <p:pic>
        <p:nvPicPr>
          <p:cNvPr id="226" name="Shape 226"/>
          <p:cNvPicPr preferRelativeResize="0"/>
          <p:nvPr/>
        </p:nvPicPr>
        <p:blipFill>
          <a:blip r:embed="rId3">
            <a:alphaModFix/>
          </a:blip>
          <a:stretch>
            <a:fillRect/>
          </a:stretch>
        </p:blipFill>
        <p:spPr>
          <a:xfrm>
            <a:off x="609600" y="71798"/>
            <a:ext cx="4345237" cy="5071706"/>
          </a:xfrm>
          <a:prstGeom prst="rect">
            <a:avLst/>
          </a:prstGeom>
          <a:noFill/>
          <a:ln>
            <a:noFill/>
          </a:ln>
        </p:spPr>
      </p:pic>
      <p:sp>
        <p:nvSpPr>
          <p:cNvPr id="227" name="Shape 227"/>
          <p:cNvSpPr txBox="1"/>
          <p:nvPr/>
        </p:nvSpPr>
        <p:spPr>
          <a:xfrm>
            <a:off x="5282175" y="1259138"/>
            <a:ext cx="3138300" cy="73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t>“twisted” view of ladder</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pic>
        <p:nvPicPr>
          <p:cNvPr descr="Project 15.png" id="735" name="Shape 735"/>
          <p:cNvPicPr preferRelativeResize="0"/>
          <p:nvPr/>
        </p:nvPicPr>
        <p:blipFill rotWithShape="1">
          <a:blip r:embed="rId3">
            <a:alphaModFix/>
          </a:blip>
          <a:srcRect b="17387" l="0" r="0" t="13474"/>
          <a:stretch/>
        </p:blipFill>
        <p:spPr>
          <a:xfrm>
            <a:off x="110750" y="388675"/>
            <a:ext cx="3868325" cy="4754827"/>
          </a:xfrm>
          <a:prstGeom prst="rect">
            <a:avLst/>
          </a:prstGeom>
          <a:noFill/>
          <a:ln>
            <a:noFill/>
          </a:ln>
        </p:spPr>
      </p:pic>
      <p:pic>
        <p:nvPicPr>
          <p:cNvPr id="736" name="Shape 736"/>
          <p:cNvPicPr preferRelativeResize="0"/>
          <p:nvPr/>
        </p:nvPicPr>
        <p:blipFill rotWithShape="1">
          <a:blip r:embed="rId4">
            <a:alphaModFix/>
          </a:blip>
          <a:srcRect b="0" l="0" r="0" t="9755"/>
          <a:stretch/>
        </p:blipFill>
        <p:spPr>
          <a:xfrm>
            <a:off x="4400325" y="327750"/>
            <a:ext cx="4511850" cy="4641849"/>
          </a:xfrm>
          <a:prstGeom prst="rect">
            <a:avLst/>
          </a:prstGeom>
          <a:noFill/>
          <a:ln>
            <a:noFill/>
          </a:ln>
        </p:spPr>
      </p:pic>
      <p:cxnSp>
        <p:nvCxnSpPr>
          <p:cNvPr id="737" name="Shape 737"/>
          <p:cNvCxnSpPr/>
          <p:nvPr/>
        </p:nvCxnSpPr>
        <p:spPr>
          <a:xfrm rot="10800000">
            <a:off x="3946366" y="889464"/>
            <a:ext cx="1163700" cy="1418100"/>
          </a:xfrm>
          <a:prstGeom prst="straightConnector1">
            <a:avLst/>
          </a:prstGeom>
          <a:noFill/>
          <a:ln cap="flat" cmpd="sng" w="9525">
            <a:solidFill>
              <a:schemeClr val="dk2"/>
            </a:solidFill>
            <a:prstDash val="dash"/>
            <a:round/>
            <a:headEnd len="lg" w="lg" type="none"/>
            <a:tailEnd len="lg" w="lg" type="stealth"/>
          </a:ln>
        </p:spPr>
      </p:cxnSp>
      <p:cxnSp>
        <p:nvCxnSpPr>
          <p:cNvPr id="738" name="Shape 738"/>
          <p:cNvCxnSpPr/>
          <p:nvPr/>
        </p:nvCxnSpPr>
        <p:spPr>
          <a:xfrm flipH="1">
            <a:off x="1906150" y="2354375"/>
            <a:ext cx="3210600" cy="2280900"/>
          </a:xfrm>
          <a:prstGeom prst="straightConnector1">
            <a:avLst/>
          </a:prstGeom>
          <a:noFill/>
          <a:ln cap="flat" cmpd="sng" w="9525">
            <a:solidFill>
              <a:schemeClr val="dk2"/>
            </a:solidFill>
            <a:prstDash val="dash"/>
            <a:round/>
            <a:headEnd len="lg" w="lg" type="none"/>
            <a:tailEnd len="lg" w="lg" type="stealth"/>
          </a:ln>
        </p:spPr>
      </p:cxnSp>
      <p:sp>
        <p:nvSpPr>
          <p:cNvPr id="739" name="Shape 739"/>
          <p:cNvSpPr txBox="1"/>
          <p:nvPr/>
        </p:nvSpPr>
        <p:spPr>
          <a:xfrm rot="-3232393">
            <a:off x="2178927" y="2201586"/>
            <a:ext cx="1614556" cy="335788"/>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generations</a:t>
            </a:r>
            <a:endParaRPr b="1"/>
          </a:p>
        </p:txBody>
      </p:sp>
      <p:sp>
        <p:nvSpPr>
          <p:cNvPr id="740" name="Shape 740"/>
          <p:cNvSpPr txBox="1"/>
          <p:nvPr/>
        </p:nvSpPr>
        <p:spPr>
          <a:xfrm>
            <a:off x="164300" y="2458750"/>
            <a:ext cx="1007400" cy="39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variation</a:t>
            </a:r>
            <a:endParaRPr b="1"/>
          </a:p>
        </p:txBody>
      </p:sp>
      <p:sp>
        <p:nvSpPr>
          <p:cNvPr id="741" name="Shape 741"/>
          <p:cNvSpPr txBox="1"/>
          <p:nvPr/>
        </p:nvSpPr>
        <p:spPr>
          <a:xfrm>
            <a:off x="1652575" y="3606425"/>
            <a:ext cx="1614600" cy="24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genomes</a:t>
            </a:r>
            <a:endParaRPr b="1"/>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pic>
        <p:nvPicPr>
          <p:cNvPr descr="Project 15.png" id="746" name="Shape 746"/>
          <p:cNvPicPr preferRelativeResize="0"/>
          <p:nvPr/>
        </p:nvPicPr>
        <p:blipFill rotWithShape="1">
          <a:blip r:embed="rId3">
            <a:alphaModFix/>
          </a:blip>
          <a:srcRect b="17387" l="0" r="0" t="13474"/>
          <a:stretch/>
        </p:blipFill>
        <p:spPr>
          <a:xfrm>
            <a:off x="110750" y="388675"/>
            <a:ext cx="3868325" cy="4754827"/>
          </a:xfrm>
          <a:prstGeom prst="rect">
            <a:avLst/>
          </a:prstGeom>
          <a:noFill/>
          <a:ln>
            <a:noFill/>
          </a:ln>
        </p:spPr>
      </p:pic>
      <p:sp>
        <p:nvSpPr>
          <p:cNvPr id="747" name="Shape 747"/>
          <p:cNvSpPr txBox="1"/>
          <p:nvPr/>
        </p:nvSpPr>
        <p:spPr>
          <a:xfrm rot="-3232393">
            <a:off x="2178927" y="2201586"/>
            <a:ext cx="1614556" cy="335788"/>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generations</a:t>
            </a:r>
            <a:endParaRPr b="1"/>
          </a:p>
        </p:txBody>
      </p:sp>
      <p:sp>
        <p:nvSpPr>
          <p:cNvPr id="748" name="Shape 748"/>
          <p:cNvSpPr txBox="1"/>
          <p:nvPr/>
        </p:nvSpPr>
        <p:spPr>
          <a:xfrm>
            <a:off x="164300" y="2458750"/>
            <a:ext cx="1007400" cy="39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variation</a:t>
            </a:r>
            <a:endParaRPr b="1"/>
          </a:p>
        </p:txBody>
      </p:sp>
      <p:pic>
        <p:nvPicPr>
          <p:cNvPr descr="Project 16.png" id="749" name="Shape 749"/>
          <p:cNvPicPr preferRelativeResize="0"/>
          <p:nvPr/>
        </p:nvPicPr>
        <p:blipFill rotWithShape="1">
          <a:blip r:embed="rId4">
            <a:alphaModFix/>
          </a:blip>
          <a:srcRect b="25001" l="5227" r="1253" t="50832"/>
          <a:stretch/>
        </p:blipFill>
        <p:spPr>
          <a:xfrm rot="368179">
            <a:off x="4873209" y="2563597"/>
            <a:ext cx="3860907" cy="561233"/>
          </a:xfrm>
          <a:prstGeom prst="rect">
            <a:avLst/>
          </a:prstGeom>
          <a:noFill/>
          <a:ln>
            <a:noFill/>
          </a:ln>
        </p:spPr>
      </p:pic>
      <p:sp>
        <p:nvSpPr>
          <p:cNvPr id="750" name="Shape 750"/>
          <p:cNvSpPr txBox="1"/>
          <p:nvPr/>
        </p:nvSpPr>
        <p:spPr>
          <a:xfrm>
            <a:off x="1652575" y="3606425"/>
            <a:ext cx="1614600" cy="24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genomes</a:t>
            </a:r>
            <a:endParaRPr b="1"/>
          </a:p>
        </p:txBody>
      </p:sp>
      <p:cxnSp>
        <p:nvCxnSpPr>
          <p:cNvPr id="751" name="Shape 751"/>
          <p:cNvCxnSpPr>
            <a:stCxn id="749" idx="2"/>
          </p:cNvCxnSpPr>
          <p:nvPr/>
        </p:nvCxnSpPr>
        <p:spPr>
          <a:xfrm flipH="1">
            <a:off x="1745667" y="3123222"/>
            <a:ext cx="5028000" cy="1230900"/>
          </a:xfrm>
          <a:prstGeom prst="straightConnector1">
            <a:avLst/>
          </a:prstGeom>
          <a:noFill/>
          <a:ln cap="flat" cmpd="sng" w="9525">
            <a:solidFill>
              <a:schemeClr val="dk2"/>
            </a:solidFill>
            <a:prstDash val="dash"/>
            <a:round/>
            <a:headEnd len="lg" w="lg" type="stealth"/>
            <a:tailEnd len="lg" w="lg" type="none"/>
          </a:ln>
        </p:spPr>
      </p:cxnSp>
      <p:sp>
        <p:nvSpPr>
          <p:cNvPr id="752" name="Shape 752"/>
          <p:cNvSpPr txBox="1"/>
          <p:nvPr/>
        </p:nvSpPr>
        <p:spPr>
          <a:xfrm>
            <a:off x="6098525" y="2031550"/>
            <a:ext cx="2653500" cy="24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reference genome</a:t>
            </a:r>
            <a:endParaRPr b="1"/>
          </a:p>
        </p:txBody>
      </p:sp>
      <p:sp>
        <p:nvSpPr>
          <p:cNvPr id="753" name="Shape 753"/>
          <p:cNvSpPr/>
          <p:nvPr/>
        </p:nvSpPr>
        <p:spPr>
          <a:xfrm rot="246183">
            <a:off x="7253006" y="2889458"/>
            <a:ext cx="561840" cy="322129"/>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4" name="Shape 754"/>
          <p:cNvSpPr/>
          <p:nvPr/>
        </p:nvSpPr>
        <p:spPr>
          <a:xfrm rot="148735">
            <a:off x="5735832" y="2459203"/>
            <a:ext cx="561826" cy="322183"/>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pic>
        <p:nvPicPr>
          <p:cNvPr descr="Project 15.png" id="759" name="Shape 759"/>
          <p:cNvPicPr preferRelativeResize="0"/>
          <p:nvPr/>
        </p:nvPicPr>
        <p:blipFill rotWithShape="1">
          <a:blip r:embed="rId3">
            <a:alphaModFix/>
          </a:blip>
          <a:srcRect b="17387" l="0" r="0" t="13474"/>
          <a:stretch/>
        </p:blipFill>
        <p:spPr>
          <a:xfrm>
            <a:off x="110750" y="388675"/>
            <a:ext cx="3868325" cy="4754827"/>
          </a:xfrm>
          <a:prstGeom prst="rect">
            <a:avLst/>
          </a:prstGeom>
          <a:noFill/>
          <a:ln>
            <a:noFill/>
          </a:ln>
        </p:spPr>
      </p:pic>
      <p:sp>
        <p:nvSpPr>
          <p:cNvPr id="760" name="Shape 760"/>
          <p:cNvSpPr txBox="1"/>
          <p:nvPr/>
        </p:nvSpPr>
        <p:spPr>
          <a:xfrm rot="-3232393">
            <a:off x="2178927" y="2201586"/>
            <a:ext cx="1614556" cy="335788"/>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generations</a:t>
            </a:r>
            <a:endParaRPr b="1"/>
          </a:p>
        </p:txBody>
      </p:sp>
      <p:sp>
        <p:nvSpPr>
          <p:cNvPr id="761" name="Shape 761"/>
          <p:cNvSpPr txBox="1"/>
          <p:nvPr/>
        </p:nvSpPr>
        <p:spPr>
          <a:xfrm>
            <a:off x="164300" y="2458750"/>
            <a:ext cx="1007400" cy="39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variation</a:t>
            </a:r>
            <a:endParaRPr b="1"/>
          </a:p>
        </p:txBody>
      </p:sp>
      <p:pic>
        <p:nvPicPr>
          <p:cNvPr descr="Project 16.png" id="762" name="Shape 762"/>
          <p:cNvPicPr preferRelativeResize="0"/>
          <p:nvPr/>
        </p:nvPicPr>
        <p:blipFill rotWithShape="1">
          <a:blip r:embed="rId4">
            <a:alphaModFix/>
          </a:blip>
          <a:srcRect b="25001" l="5227" r="1253" t="50832"/>
          <a:stretch/>
        </p:blipFill>
        <p:spPr>
          <a:xfrm rot="368179">
            <a:off x="4819684" y="2496722"/>
            <a:ext cx="3860907" cy="561233"/>
          </a:xfrm>
          <a:prstGeom prst="rect">
            <a:avLst/>
          </a:prstGeom>
          <a:noFill/>
          <a:ln>
            <a:noFill/>
          </a:ln>
        </p:spPr>
      </p:pic>
      <p:sp>
        <p:nvSpPr>
          <p:cNvPr id="763" name="Shape 763"/>
          <p:cNvSpPr txBox="1"/>
          <p:nvPr/>
        </p:nvSpPr>
        <p:spPr>
          <a:xfrm>
            <a:off x="1652575" y="3606425"/>
            <a:ext cx="1614600" cy="24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genomes</a:t>
            </a:r>
            <a:endParaRPr b="1"/>
          </a:p>
        </p:txBody>
      </p:sp>
      <p:cxnSp>
        <p:nvCxnSpPr>
          <p:cNvPr id="764" name="Shape 764"/>
          <p:cNvCxnSpPr>
            <a:stCxn id="762" idx="0"/>
          </p:cNvCxnSpPr>
          <p:nvPr/>
        </p:nvCxnSpPr>
        <p:spPr>
          <a:xfrm rot="10800000">
            <a:off x="3946333" y="889429"/>
            <a:ext cx="2833800" cy="1608900"/>
          </a:xfrm>
          <a:prstGeom prst="straightConnector1">
            <a:avLst/>
          </a:prstGeom>
          <a:noFill/>
          <a:ln cap="flat" cmpd="sng" w="9525">
            <a:solidFill>
              <a:schemeClr val="dk2"/>
            </a:solidFill>
            <a:prstDash val="dash"/>
            <a:round/>
            <a:headEnd len="lg" w="lg" type="stealth"/>
            <a:tailEnd len="lg" w="lg" type="none"/>
          </a:ln>
        </p:spPr>
      </p:cxnSp>
      <p:cxnSp>
        <p:nvCxnSpPr>
          <p:cNvPr id="765" name="Shape 765"/>
          <p:cNvCxnSpPr>
            <a:stCxn id="762" idx="2"/>
          </p:cNvCxnSpPr>
          <p:nvPr/>
        </p:nvCxnSpPr>
        <p:spPr>
          <a:xfrm flipH="1">
            <a:off x="1906042" y="3056347"/>
            <a:ext cx="4814100" cy="1578900"/>
          </a:xfrm>
          <a:prstGeom prst="straightConnector1">
            <a:avLst/>
          </a:prstGeom>
          <a:noFill/>
          <a:ln cap="flat" cmpd="sng" w="9525">
            <a:solidFill>
              <a:schemeClr val="dk2"/>
            </a:solidFill>
            <a:prstDash val="dash"/>
            <a:round/>
            <a:headEnd len="lg" w="lg" type="stealth"/>
            <a:tailEnd len="lg" w="lg" type="none"/>
          </a:ln>
        </p:spPr>
      </p:cxnSp>
      <p:sp>
        <p:nvSpPr>
          <p:cNvPr id="766" name="Shape 766"/>
          <p:cNvSpPr txBox="1"/>
          <p:nvPr/>
        </p:nvSpPr>
        <p:spPr>
          <a:xfrm>
            <a:off x="6985150" y="2183950"/>
            <a:ext cx="1614600" cy="24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genome graph</a:t>
            </a:r>
            <a:endParaRPr b="1"/>
          </a:p>
        </p:txBody>
      </p:sp>
      <p:cxnSp>
        <p:nvCxnSpPr>
          <p:cNvPr id="767" name="Shape 767"/>
          <p:cNvCxnSpPr>
            <a:stCxn id="762" idx="1"/>
          </p:cNvCxnSpPr>
          <p:nvPr/>
        </p:nvCxnSpPr>
        <p:spPr>
          <a:xfrm rot="10800000">
            <a:off x="1777945" y="1565084"/>
            <a:ext cx="3052800" cy="1005900"/>
          </a:xfrm>
          <a:prstGeom prst="straightConnector1">
            <a:avLst/>
          </a:prstGeom>
          <a:noFill/>
          <a:ln cap="flat" cmpd="sng" w="9525">
            <a:solidFill>
              <a:schemeClr val="dk2"/>
            </a:solidFill>
            <a:prstDash val="dash"/>
            <a:round/>
            <a:headEnd len="lg" w="lg" type="stealth"/>
            <a:tailEnd len="lg" w="lg"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pic>
        <p:nvPicPr>
          <p:cNvPr id="772" name="Shape 772"/>
          <p:cNvPicPr preferRelativeResize="0"/>
          <p:nvPr/>
        </p:nvPicPr>
        <p:blipFill rotWithShape="1">
          <a:blip r:embed="rId3">
            <a:alphaModFix/>
          </a:blip>
          <a:srcRect b="9090" l="0" r="11047" t="0"/>
          <a:stretch/>
        </p:blipFill>
        <p:spPr>
          <a:xfrm>
            <a:off x="2320000" y="156950"/>
            <a:ext cx="6181299" cy="4228324"/>
          </a:xfrm>
          <a:prstGeom prst="rect">
            <a:avLst/>
          </a:prstGeom>
          <a:noFill/>
          <a:ln>
            <a:noFill/>
          </a:ln>
        </p:spPr>
      </p:pic>
      <p:sp>
        <p:nvSpPr>
          <p:cNvPr id="773" name="Shape 773"/>
          <p:cNvSpPr txBox="1"/>
          <p:nvPr/>
        </p:nvSpPr>
        <p:spPr>
          <a:xfrm>
            <a:off x="286550" y="3553163"/>
            <a:ext cx="4165200" cy="146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t>We want a model that looks like DNA, but represents many genomes at the same time.</a:t>
            </a:r>
            <a:endParaRPr b="1" sz="2400"/>
          </a:p>
        </p:txBody>
      </p:sp>
      <p:sp>
        <p:nvSpPr>
          <p:cNvPr id="774" name="Shape 774"/>
          <p:cNvSpPr txBox="1"/>
          <p:nvPr/>
        </p:nvSpPr>
        <p:spPr>
          <a:xfrm>
            <a:off x="6218050" y="4701150"/>
            <a:ext cx="2925900" cy="442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sz="1800"/>
              <a:t>Maciej Smuga-Otto</a:t>
            </a:r>
            <a:r>
              <a:rPr lang="en" sz="1800"/>
              <a:t> </a:t>
            </a:r>
            <a:r>
              <a:rPr lang="en"/>
              <a:t>http://www.smuga-otto.com/mso/</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pic>
        <p:nvPicPr>
          <p:cNvPr id="779" name="Shape 779"/>
          <p:cNvPicPr preferRelativeResize="0"/>
          <p:nvPr/>
        </p:nvPicPr>
        <p:blipFill>
          <a:blip r:embed="rId3">
            <a:alphaModFix/>
          </a:blip>
          <a:stretch>
            <a:fillRect/>
          </a:stretch>
        </p:blipFill>
        <p:spPr>
          <a:xfrm>
            <a:off x="0" y="381000"/>
            <a:ext cx="9143998" cy="4604237"/>
          </a:xfrm>
          <a:prstGeom prst="rect">
            <a:avLst/>
          </a:prstGeom>
          <a:noFill/>
          <a:ln>
            <a:noFill/>
          </a:ln>
        </p:spPr>
      </p:pic>
      <p:sp>
        <p:nvSpPr>
          <p:cNvPr id="780" name="Shape 780"/>
          <p:cNvSpPr/>
          <p:nvPr/>
        </p:nvSpPr>
        <p:spPr>
          <a:xfrm>
            <a:off x="0" y="4541525"/>
            <a:ext cx="1007400" cy="602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1" name="Shape 781"/>
          <p:cNvSpPr/>
          <p:nvPr/>
        </p:nvSpPr>
        <p:spPr>
          <a:xfrm>
            <a:off x="0" y="4150725"/>
            <a:ext cx="1007400" cy="602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2" name="Shape 782"/>
          <p:cNvSpPr/>
          <p:nvPr/>
        </p:nvSpPr>
        <p:spPr>
          <a:xfrm>
            <a:off x="908200" y="4479900"/>
            <a:ext cx="2650200" cy="505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3" name="Shape 783"/>
          <p:cNvSpPr/>
          <p:nvPr/>
        </p:nvSpPr>
        <p:spPr>
          <a:xfrm>
            <a:off x="3510050" y="4578800"/>
            <a:ext cx="2650200" cy="505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4" name="Shape 784"/>
          <p:cNvSpPr/>
          <p:nvPr/>
        </p:nvSpPr>
        <p:spPr>
          <a:xfrm>
            <a:off x="4881650" y="4578800"/>
            <a:ext cx="2650200" cy="505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5" name="Shape 785"/>
          <p:cNvSpPr txBox="1"/>
          <p:nvPr/>
        </p:nvSpPr>
        <p:spPr>
          <a:xfrm>
            <a:off x="112025" y="4479900"/>
            <a:ext cx="2274000" cy="39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t>Variation graph</a:t>
            </a:r>
            <a:endParaRPr b="1"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pic>
        <p:nvPicPr>
          <p:cNvPr id="790" name="Shape 790"/>
          <p:cNvPicPr preferRelativeResize="0"/>
          <p:nvPr/>
        </p:nvPicPr>
        <p:blipFill>
          <a:blip r:embed="rId3">
            <a:alphaModFix/>
          </a:blip>
          <a:stretch>
            <a:fillRect/>
          </a:stretch>
        </p:blipFill>
        <p:spPr>
          <a:xfrm>
            <a:off x="0" y="1443812"/>
            <a:ext cx="9144001" cy="2707777"/>
          </a:xfrm>
          <a:prstGeom prst="rect">
            <a:avLst/>
          </a:prstGeom>
          <a:noFill/>
          <a:ln>
            <a:noFill/>
          </a:ln>
        </p:spPr>
      </p:pic>
      <p:sp>
        <p:nvSpPr>
          <p:cNvPr id="791" name="Shape 791"/>
          <p:cNvSpPr txBox="1"/>
          <p:nvPr/>
        </p:nvSpPr>
        <p:spPr>
          <a:xfrm>
            <a:off x="112025" y="4479900"/>
            <a:ext cx="2274000" cy="39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t>Variation graph</a:t>
            </a:r>
            <a:endParaRPr b="1" sz="2000"/>
          </a:p>
        </p:txBody>
      </p:sp>
      <p:sp>
        <p:nvSpPr>
          <p:cNvPr id="792" name="Shape 792"/>
          <p:cNvSpPr txBox="1"/>
          <p:nvPr/>
        </p:nvSpPr>
        <p:spPr>
          <a:xfrm>
            <a:off x="5117700" y="4455750"/>
            <a:ext cx="3785700" cy="448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https://vgteam.github.io/sequenceTubeMap/</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id="797" name="Shape 797"/>
          <p:cNvPicPr preferRelativeResize="0"/>
          <p:nvPr/>
        </p:nvPicPr>
        <p:blipFill>
          <a:blip r:embed="rId3">
            <a:alphaModFix/>
          </a:blip>
          <a:stretch>
            <a:fillRect/>
          </a:stretch>
        </p:blipFill>
        <p:spPr>
          <a:xfrm>
            <a:off x="353075" y="202125"/>
            <a:ext cx="5813801" cy="2132800"/>
          </a:xfrm>
          <a:prstGeom prst="rect">
            <a:avLst/>
          </a:prstGeom>
          <a:noFill/>
          <a:ln cap="flat" cmpd="sng" w="28575">
            <a:solidFill>
              <a:srgbClr val="000000"/>
            </a:solidFill>
            <a:prstDash val="solid"/>
            <a:round/>
            <a:headEnd len="med" w="med" type="none"/>
            <a:tailEnd len="med" w="med"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pic>
        <p:nvPicPr>
          <p:cNvPr id="802" name="Shape 802"/>
          <p:cNvPicPr preferRelativeResize="0"/>
          <p:nvPr/>
        </p:nvPicPr>
        <p:blipFill>
          <a:blip r:embed="rId3">
            <a:alphaModFix/>
          </a:blip>
          <a:stretch>
            <a:fillRect/>
          </a:stretch>
        </p:blipFill>
        <p:spPr>
          <a:xfrm>
            <a:off x="353075" y="202125"/>
            <a:ext cx="5813801" cy="2132800"/>
          </a:xfrm>
          <a:prstGeom prst="rect">
            <a:avLst/>
          </a:prstGeom>
          <a:noFill/>
          <a:ln cap="flat" cmpd="sng" w="28575">
            <a:solidFill>
              <a:srgbClr val="000000"/>
            </a:solidFill>
            <a:prstDash val="solid"/>
            <a:round/>
            <a:headEnd len="med" w="med" type="none"/>
            <a:tailEnd len="med" w="med" type="none"/>
          </a:ln>
        </p:spPr>
      </p:pic>
      <p:pic>
        <p:nvPicPr>
          <p:cNvPr id="803" name="Shape 803"/>
          <p:cNvPicPr preferRelativeResize="0"/>
          <p:nvPr/>
        </p:nvPicPr>
        <p:blipFill>
          <a:blip r:embed="rId4">
            <a:alphaModFix/>
          </a:blip>
          <a:stretch>
            <a:fillRect/>
          </a:stretch>
        </p:blipFill>
        <p:spPr>
          <a:xfrm>
            <a:off x="1066800" y="976579"/>
            <a:ext cx="7887001" cy="4014521"/>
          </a:xfrm>
          <a:prstGeom prst="rect">
            <a:avLst/>
          </a:prstGeom>
          <a:noFill/>
          <a:ln cap="flat" cmpd="sng" w="28575">
            <a:solidFill>
              <a:schemeClr val="dk2"/>
            </a:solidFill>
            <a:prstDash val="solid"/>
            <a:round/>
            <a:headEnd len="med" w="med" type="none"/>
            <a:tailEnd len="med" w="med"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pic>
        <p:nvPicPr>
          <p:cNvPr id="808" name="Shape 808"/>
          <p:cNvPicPr preferRelativeResize="0"/>
          <p:nvPr/>
        </p:nvPicPr>
        <p:blipFill>
          <a:blip r:embed="rId3">
            <a:alphaModFix/>
          </a:blip>
          <a:stretch>
            <a:fillRect/>
          </a:stretch>
        </p:blipFill>
        <p:spPr>
          <a:xfrm>
            <a:off x="353075" y="202125"/>
            <a:ext cx="5813801" cy="2132800"/>
          </a:xfrm>
          <a:prstGeom prst="rect">
            <a:avLst/>
          </a:prstGeom>
          <a:noFill/>
          <a:ln cap="flat" cmpd="sng" w="28575">
            <a:solidFill>
              <a:srgbClr val="000000"/>
            </a:solidFill>
            <a:prstDash val="solid"/>
            <a:round/>
            <a:headEnd len="med" w="med" type="none"/>
            <a:tailEnd len="med" w="med" type="none"/>
          </a:ln>
        </p:spPr>
      </p:pic>
      <p:pic>
        <p:nvPicPr>
          <p:cNvPr id="809" name="Shape 809"/>
          <p:cNvPicPr preferRelativeResize="0"/>
          <p:nvPr/>
        </p:nvPicPr>
        <p:blipFill>
          <a:blip r:embed="rId4">
            <a:alphaModFix/>
          </a:blip>
          <a:stretch>
            <a:fillRect/>
          </a:stretch>
        </p:blipFill>
        <p:spPr>
          <a:xfrm>
            <a:off x="1066800" y="976579"/>
            <a:ext cx="7887001" cy="4014521"/>
          </a:xfrm>
          <a:prstGeom prst="rect">
            <a:avLst/>
          </a:prstGeom>
          <a:noFill/>
          <a:ln cap="flat" cmpd="sng" w="28575">
            <a:solidFill>
              <a:schemeClr val="dk2"/>
            </a:solidFill>
            <a:prstDash val="solid"/>
            <a:round/>
            <a:headEnd len="med" w="med" type="none"/>
            <a:tailEnd len="med" w="med" type="none"/>
          </a:ln>
        </p:spPr>
      </p:pic>
      <p:pic>
        <p:nvPicPr>
          <p:cNvPr id="810" name="Shape 810"/>
          <p:cNvPicPr preferRelativeResize="0"/>
          <p:nvPr/>
        </p:nvPicPr>
        <p:blipFill rotWithShape="1">
          <a:blip r:embed="rId5">
            <a:alphaModFix/>
          </a:blip>
          <a:srcRect b="0" l="714" r="0" t="5784"/>
          <a:stretch/>
        </p:blipFill>
        <p:spPr>
          <a:xfrm>
            <a:off x="49832" y="2120275"/>
            <a:ext cx="9060724" cy="1043875"/>
          </a:xfrm>
          <a:prstGeom prst="rect">
            <a:avLst/>
          </a:prstGeom>
          <a:noFill/>
          <a:ln cap="flat" cmpd="sng" w="28575">
            <a:solidFill>
              <a:schemeClr val="dk2"/>
            </a:solidFill>
            <a:prstDash val="solid"/>
            <a:round/>
            <a:headEnd len="med" w="med" type="none"/>
            <a:tailEnd len="med" w="med"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pic>
        <p:nvPicPr>
          <p:cNvPr id="815" name="Shape 815"/>
          <p:cNvPicPr preferRelativeResize="0"/>
          <p:nvPr/>
        </p:nvPicPr>
        <p:blipFill>
          <a:blip r:embed="rId3">
            <a:alphaModFix/>
          </a:blip>
          <a:stretch>
            <a:fillRect/>
          </a:stretch>
        </p:blipFill>
        <p:spPr>
          <a:xfrm>
            <a:off x="353075" y="202125"/>
            <a:ext cx="5813801" cy="2132800"/>
          </a:xfrm>
          <a:prstGeom prst="rect">
            <a:avLst/>
          </a:prstGeom>
          <a:noFill/>
          <a:ln cap="flat" cmpd="sng" w="28575">
            <a:solidFill>
              <a:srgbClr val="000000"/>
            </a:solidFill>
            <a:prstDash val="solid"/>
            <a:round/>
            <a:headEnd len="med" w="med" type="none"/>
            <a:tailEnd len="med" w="med" type="none"/>
          </a:ln>
        </p:spPr>
      </p:pic>
      <p:pic>
        <p:nvPicPr>
          <p:cNvPr id="816" name="Shape 816"/>
          <p:cNvPicPr preferRelativeResize="0"/>
          <p:nvPr/>
        </p:nvPicPr>
        <p:blipFill>
          <a:blip r:embed="rId4">
            <a:alphaModFix/>
          </a:blip>
          <a:stretch>
            <a:fillRect/>
          </a:stretch>
        </p:blipFill>
        <p:spPr>
          <a:xfrm>
            <a:off x="1066800" y="976579"/>
            <a:ext cx="7887001" cy="4014521"/>
          </a:xfrm>
          <a:prstGeom prst="rect">
            <a:avLst/>
          </a:prstGeom>
          <a:noFill/>
          <a:ln cap="flat" cmpd="sng" w="28575">
            <a:solidFill>
              <a:schemeClr val="dk2"/>
            </a:solidFill>
            <a:prstDash val="solid"/>
            <a:round/>
            <a:headEnd len="med" w="med" type="none"/>
            <a:tailEnd len="med" w="med" type="none"/>
          </a:ln>
        </p:spPr>
      </p:pic>
      <p:pic>
        <p:nvPicPr>
          <p:cNvPr id="817" name="Shape 817"/>
          <p:cNvPicPr preferRelativeResize="0"/>
          <p:nvPr/>
        </p:nvPicPr>
        <p:blipFill rotWithShape="1">
          <a:blip r:embed="rId5">
            <a:alphaModFix/>
          </a:blip>
          <a:srcRect b="0" l="714" r="0" t="5784"/>
          <a:stretch/>
        </p:blipFill>
        <p:spPr>
          <a:xfrm>
            <a:off x="49832" y="2120275"/>
            <a:ext cx="9060724" cy="1043875"/>
          </a:xfrm>
          <a:prstGeom prst="rect">
            <a:avLst/>
          </a:prstGeom>
          <a:noFill/>
          <a:ln cap="flat" cmpd="sng" w="28575">
            <a:solidFill>
              <a:schemeClr val="dk2"/>
            </a:solidFill>
            <a:prstDash val="solid"/>
            <a:round/>
            <a:headEnd len="med" w="med" type="none"/>
            <a:tailEnd len="med" w="med" type="none"/>
          </a:ln>
        </p:spPr>
      </p:pic>
      <p:pic>
        <p:nvPicPr>
          <p:cNvPr id="818" name="Shape 818"/>
          <p:cNvPicPr preferRelativeResize="0"/>
          <p:nvPr/>
        </p:nvPicPr>
        <p:blipFill>
          <a:blip r:embed="rId6">
            <a:alphaModFix/>
          </a:blip>
          <a:stretch>
            <a:fillRect/>
          </a:stretch>
        </p:blipFill>
        <p:spPr>
          <a:xfrm>
            <a:off x="0" y="872706"/>
            <a:ext cx="9144001" cy="3245689"/>
          </a:xfrm>
          <a:prstGeom prst="rect">
            <a:avLst/>
          </a:prstGeom>
          <a:noFill/>
          <a:ln cap="flat" cmpd="sng" w="28575">
            <a:solidFill>
              <a:schemeClr val="dk2"/>
            </a:solidFill>
            <a:prstDash val="solid"/>
            <a:round/>
            <a:headEnd len="med" w="med" type="none"/>
            <a:tailEnd len="med" w="med"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 SNP</a:t>
            </a:r>
            <a:endParaRPr/>
          </a:p>
        </p:txBody>
      </p:sp>
      <p:sp>
        <p:nvSpPr>
          <p:cNvPr id="233" name="Shape 23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A point mutation in which one base is swapped for another.</a:t>
            </a:r>
            <a:endParaRPr/>
          </a:p>
          <a:p>
            <a:pPr indent="0" lvl="0" marL="0" rtl="0">
              <a:spcBef>
                <a:spcPts val="600"/>
              </a:spcBef>
              <a:spcAft>
                <a:spcPts val="0"/>
              </a:spcAft>
              <a:buNone/>
            </a:pPr>
            <a:r>
              <a:t/>
            </a:r>
            <a:endParaRPr/>
          </a:p>
          <a:p>
            <a:pPr indent="0" lvl="0" marL="0" rtl="0" algn="ctr">
              <a:spcBef>
                <a:spcPts val="600"/>
              </a:spcBef>
              <a:spcAft>
                <a:spcPts val="0"/>
              </a:spcAft>
              <a:buClr>
                <a:schemeClr val="dk1"/>
              </a:buClr>
              <a:buSzPts val="1100"/>
              <a:buFont typeface="Arial"/>
              <a:buNone/>
            </a:pPr>
            <a:r>
              <a:rPr b="1" lang="en" sz="4000">
                <a:latin typeface="Consolas"/>
                <a:ea typeface="Consolas"/>
                <a:cs typeface="Consolas"/>
                <a:sym typeface="Consolas"/>
              </a:rPr>
              <a:t>AATTAG</a:t>
            </a:r>
            <a:r>
              <a:rPr b="1" i="1" lang="en" sz="4000">
                <a:latin typeface="Consolas"/>
                <a:ea typeface="Consolas"/>
                <a:cs typeface="Consolas"/>
                <a:sym typeface="Consolas"/>
              </a:rPr>
              <a:t>C</a:t>
            </a:r>
            <a:r>
              <a:rPr b="1" lang="en" sz="4000">
                <a:latin typeface="Consolas"/>
                <a:ea typeface="Consolas"/>
                <a:cs typeface="Consolas"/>
                <a:sym typeface="Consolas"/>
              </a:rPr>
              <a:t>CATTA</a:t>
            </a:r>
            <a:endParaRPr b="1" sz="4000">
              <a:latin typeface="Consolas"/>
              <a:ea typeface="Consolas"/>
              <a:cs typeface="Consolas"/>
              <a:sym typeface="Consolas"/>
            </a:endParaRPr>
          </a:p>
          <a:p>
            <a:pPr indent="0" lvl="0" marL="0" rtl="0" algn="ctr">
              <a:spcBef>
                <a:spcPts val="600"/>
              </a:spcBef>
              <a:spcAft>
                <a:spcPts val="0"/>
              </a:spcAft>
              <a:buClr>
                <a:schemeClr val="dk1"/>
              </a:buClr>
              <a:buSzPts val="1100"/>
              <a:buFont typeface="Arial"/>
              <a:buNone/>
            </a:pPr>
            <a:r>
              <a:rPr b="1" lang="en" sz="4000">
                <a:latin typeface="Consolas"/>
                <a:ea typeface="Consolas"/>
                <a:cs typeface="Consolas"/>
                <a:sym typeface="Consolas"/>
              </a:rPr>
              <a:t>AATTAG</a:t>
            </a:r>
            <a:r>
              <a:rPr b="1" i="1" lang="en" sz="4000">
                <a:latin typeface="Consolas"/>
                <a:ea typeface="Consolas"/>
                <a:cs typeface="Consolas"/>
                <a:sym typeface="Consolas"/>
              </a:rPr>
              <a:t>T</a:t>
            </a:r>
            <a:r>
              <a:rPr b="1" lang="en" sz="4000">
                <a:latin typeface="Consolas"/>
                <a:ea typeface="Consolas"/>
                <a:cs typeface="Consolas"/>
                <a:sym typeface="Consolas"/>
              </a:rPr>
              <a:t>CATTA</a:t>
            </a:r>
            <a:endParaRPr b="1" sz="4000">
              <a:latin typeface="Consolas"/>
              <a:ea typeface="Consolas"/>
              <a:cs typeface="Consolas"/>
              <a:sym typeface="Consolas"/>
            </a:endParaRPr>
          </a:p>
          <a:p>
            <a:pPr indent="0" lvl="0" marL="0" rtl="0">
              <a:spcBef>
                <a:spcPts val="60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pic>
        <p:nvPicPr>
          <p:cNvPr id="823" name="Shape 823"/>
          <p:cNvPicPr preferRelativeResize="0"/>
          <p:nvPr/>
        </p:nvPicPr>
        <p:blipFill>
          <a:blip r:embed="rId3">
            <a:alphaModFix/>
          </a:blip>
          <a:stretch>
            <a:fillRect/>
          </a:stretch>
        </p:blipFill>
        <p:spPr>
          <a:xfrm>
            <a:off x="3970746" y="0"/>
            <a:ext cx="5164909" cy="5143500"/>
          </a:xfrm>
          <a:prstGeom prst="rect">
            <a:avLst/>
          </a:prstGeom>
          <a:noFill/>
          <a:ln>
            <a:noFill/>
          </a:ln>
        </p:spPr>
      </p:pic>
      <p:pic>
        <p:nvPicPr>
          <p:cNvPr id="824" name="Shape 824"/>
          <p:cNvPicPr preferRelativeResize="0"/>
          <p:nvPr/>
        </p:nvPicPr>
        <p:blipFill>
          <a:blip r:embed="rId4">
            <a:alphaModFix/>
          </a:blip>
          <a:stretch>
            <a:fillRect/>
          </a:stretch>
        </p:blipFill>
        <p:spPr>
          <a:xfrm>
            <a:off x="5267281" y="1864900"/>
            <a:ext cx="433969" cy="317784"/>
          </a:xfrm>
          <a:prstGeom prst="rect">
            <a:avLst/>
          </a:prstGeom>
          <a:noFill/>
          <a:ln cap="flat" cmpd="sng" w="28575">
            <a:solidFill>
              <a:srgbClr val="00FF00"/>
            </a:solidFill>
            <a:prstDash val="solid"/>
            <a:round/>
            <a:headEnd len="med" w="med" type="none"/>
            <a:tailEnd len="med" w="med" type="none"/>
          </a:ln>
        </p:spPr>
      </p:pic>
      <p:pic>
        <p:nvPicPr>
          <p:cNvPr id="825" name="Shape 825"/>
          <p:cNvPicPr preferRelativeResize="0"/>
          <p:nvPr/>
        </p:nvPicPr>
        <p:blipFill>
          <a:blip r:embed="rId4">
            <a:alphaModFix/>
          </a:blip>
          <a:stretch>
            <a:fillRect/>
          </a:stretch>
        </p:blipFill>
        <p:spPr>
          <a:xfrm>
            <a:off x="5279995" y="2461705"/>
            <a:ext cx="433969" cy="317784"/>
          </a:xfrm>
          <a:prstGeom prst="rect">
            <a:avLst/>
          </a:prstGeom>
          <a:noFill/>
          <a:ln cap="flat" cmpd="sng" w="28575">
            <a:solidFill>
              <a:srgbClr val="00FF00"/>
            </a:solidFill>
            <a:prstDash val="solid"/>
            <a:round/>
            <a:headEnd len="med" w="med" type="none"/>
            <a:tailEnd len="med" w="med" type="none"/>
          </a:ln>
        </p:spPr>
      </p:pic>
      <p:pic>
        <p:nvPicPr>
          <p:cNvPr id="826" name="Shape 826"/>
          <p:cNvPicPr preferRelativeResize="0"/>
          <p:nvPr/>
        </p:nvPicPr>
        <p:blipFill>
          <a:blip r:embed="rId4">
            <a:alphaModFix/>
          </a:blip>
          <a:stretch>
            <a:fillRect/>
          </a:stretch>
        </p:blipFill>
        <p:spPr>
          <a:xfrm>
            <a:off x="4099100" y="3502915"/>
            <a:ext cx="433969" cy="317784"/>
          </a:xfrm>
          <a:prstGeom prst="rect">
            <a:avLst/>
          </a:prstGeom>
          <a:noFill/>
          <a:ln cap="flat" cmpd="sng" w="28575">
            <a:solidFill>
              <a:srgbClr val="00FF00"/>
            </a:solidFill>
            <a:prstDash val="solid"/>
            <a:round/>
            <a:headEnd len="med" w="med" type="none"/>
            <a:tailEnd len="med" w="med" type="none"/>
          </a:ln>
        </p:spPr>
      </p:pic>
      <p:pic>
        <p:nvPicPr>
          <p:cNvPr id="827" name="Shape 827"/>
          <p:cNvPicPr preferRelativeResize="0"/>
          <p:nvPr/>
        </p:nvPicPr>
        <p:blipFill>
          <a:blip r:embed="rId4">
            <a:alphaModFix/>
          </a:blip>
          <a:stretch>
            <a:fillRect/>
          </a:stretch>
        </p:blipFill>
        <p:spPr>
          <a:xfrm>
            <a:off x="5203795" y="3502915"/>
            <a:ext cx="433969" cy="317784"/>
          </a:xfrm>
          <a:prstGeom prst="rect">
            <a:avLst/>
          </a:prstGeom>
          <a:noFill/>
          <a:ln cap="flat" cmpd="sng" w="28575">
            <a:solidFill>
              <a:srgbClr val="00FF00"/>
            </a:solidFill>
            <a:prstDash val="solid"/>
            <a:round/>
            <a:headEnd len="med" w="med" type="none"/>
            <a:tailEnd len="med" w="med" type="none"/>
          </a:ln>
        </p:spPr>
      </p:pic>
      <p:pic>
        <p:nvPicPr>
          <p:cNvPr id="828" name="Shape 828"/>
          <p:cNvPicPr preferRelativeResize="0"/>
          <p:nvPr/>
        </p:nvPicPr>
        <p:blipFill>
          <a:blip r:embed="rId4">
            <a:alphaModFix/>
          </a:blip>
          <a:stretch>
            <a:fillRect/>
          </a:stretch>
        </p:blipFill>
        <p:spPr>
          <a:xfrm>
            <a:off x="8327995" y="1369315"/>
            <a:ext cx="433969" cy="317784"/>
          </a:xfrm>
          <a:prstGeom prst="rect">
            <a:avLst/>
          </a:prstGeom>
          <a:noFill/>
          <a:ln cap="flat" cmpd="sng" w="28575">
            <a:solidFill>
              <a:srgbClr val="00FF00"/>
            </a:solidFill>
            <a:prstDash val="solid"/>
            <a:round/>
            <a:headEnd len="med" w="med" type="none"/>
            <a:tailEnd len="med" w="med" type="none"/>
          </a:ln>
        </p:spPr>
      </p:pic>
      <p:pic>
        <p:nvPicPr>
          <p:cNvPr id="829" name="Shape 829"/>
          <p:cNvPicPr preferRelativeResize="0"/>
          <p:nvPr/>
        </p:nvPicPr>
        <p:blipFill>
          <a:blip r:embed="rId4">
            <a:alphaModFix/>
          </a:blip>
          <a:stretch>
            <a:fillRect/>
          </a:stretch>
        </p:blipFill>
        <p:spPr>
          <a:xfrm>
            <a:off x="8708995" y="2436115"/>
            <a:ext cx="433969" cy="317784"/>
          </a:xfrm>
          <a:prstGeom prst="rect">
            <a:avLst/>
          </a:prstGeom>
          <a:noFill/>
          <a:ln cap="flat" cmpd="sng" w="28575">
            <a:solidFill>
              <a:srgbClr val="00FF00"/>
            </a:solidFill>
            <a:prstDash val="solid"/>
            <a:round/>
            <a:headEnd len="med" w="med" type="none"/>
            <a:tailEnd len="med" w="med" type="none"/>
          </a:ln>
        </p:spPr>
      </p:pic>
      <p:pic>
        <p:nvPicPr>
          <p:cNvPr id="830" name="Shape 830"/>
          <p:cNvPicPr preferRelativeResize="0"/>
          <p:nvPr/>
        </p:nvPicPr>
        <p:blipFill>
          <a:blip r:embed="rId4">
            <a:alphaModFix/>
          </a:blip>
          <a:stretch>
            <a:fillRect/>
          </a:stretch>
        </p:blipFill>
        <p:spPr>
          <a:xfrm>
            <a:off x="8480395" y="3579115"/>
            <a:ext cx="433969" cy="317784"/>
          </a:xfrm>
          <a:prstGeom prst="rect">
            <a:avLst/>
          </a:prstGeom>
          <a:noFill/>
          <a:ln cap="flat" cmpd="sng" w="28575">
            <a:solidFill>
              <a:srgbClr val="00FF00"/>
            </a:solidFill>
            <a:prstDash val="solid"/>
            <a:round/>
            <a:headEnd len="med" w="med" type="none"/>
            <a:tailEnd len="med" w="med" type="none"/>
          </a:ln>
        </p:spPr>
      </p:pic>
      <p:pic>
        <p:nvPicPr>
          <p:cNvPr id="831" name="Shape 831"/>
          <p:cNvPicPr preferRelativeResize="0"/>
          <p:nvPr/>
        </p:nvPicPr>
        <p:blipFill>
          <a:blip r:embed="rId4">
            <a:alphaModFix/>
          </a:blip>
          <a:stretch>
            <a:fillRect/>
          </a:stretch>
        </p:blipFill>
        <p:spPr>
          <a:xfrm>
            <a:off x="8404195" y="4112515"/>
            <a:ext cx="433969" cy="317784"/>
          </a:xfrm>
          <a:prstGeom prst="rect">
            <a:avLst/>
          </a:prstGeom>
          <a:noFill/>
          <a:ln cap="flat" cmpd="sng" w="28575">
            <a:solidFill>
              <a:srgbClr val="00FF00"/>
            </a:solidFill>
            <a:prstDash val="solid"/>
            <a:round/>
            <a:headEnd len="med" w="med" type="none"/>
            <a:tailEnd len="med" w="med" type="none"/>
          </a:ln>
        </p:spPr>
      </p:pic>
      <p:pic>
        <p:nvPicPr>
          <p:cNvPr id="832" name="Shape 832"/>
          <p:cNvPicPr preferRelativeResize="0"/>
          <p:nvPr/>
        </p:nvPicPr>
        <p:blipFill>
          <a:blip r:embed="rId4">
            <a:alphaModFix/>
          </a:blip>
          <a:stretch>
            <a:fillRect/>
          </a:stretch>
        </p:blipFill>
        <p:spPr>
          <a:xfrm>
            <a:off x="6499195" y="4341115"/>
            <a:ext cx="433969" cy="317784"/>
          </a:xfrm>
          <a:prstGeom prst="rect">
            <a:avLst/>
          </a:prstGeom>
          <a:noFill/>
          <a:ln cap="flat" cmpd="sng" w="28575">
            <a:solidFill>
              <a:srgbClr val="00FF00"/>
            </a:solidFill>
            <a:prstDash val="solid"/>
            <a:round/>
            <a:headEnd len="med" w="med" type="none"/>
            <a:tailEnd len="med" w="med" type="none"/>
          </a:ln>
        </p:spPr>
      </p:pic>
      <p:pic>
        <p:nvPicPr>
          <p:cNvPr id="833" name="Shape 833"/>
          <p:cNvPicPr preferRelativeResize="0"/>
          <p:nvPr/>
        </p:nvPicPr>
        <p:blipFill>
          <a:blip r:embed="rId4">
            <a:alphaModFix/>
          </a:blip>
          <a:stretch>
            <a:fillRect/>
          </a:stretch>
        </p:blipFill>
        <p:spPr>
          <a:xfrm>
            <a:off x="118125" y="1050075"/>
            <a:ext cx="3761575" cy="2754575"/>
          </a:xfrm>
          <a:prstGeom prst="rect">
            <a:avLst/>
          </a:prstGeom>
          <a:noFill/>
          <a:ln>
            <a:noFill/>
          </a:ln>
        </p:spPr>
      </p:pic>
      <p:sp>
        <p:nvSpPr>
          <p:cNvPr id="834" name="Shape 834"/>
          <p:cNvSpPr txBox="1"/>
          <p:nvPr/>
        </p:nvSpPr>
        <p:spPr>
          <a:xfrm>
            <a:off x="914400" y="3810000"/>
            <a:ext cx="2096100" cy="406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github.com/vgteam/vg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pic>
        <p:nvPicPr>
          <p:cNvPr id="839" name="Shape 839"/>
          <p:cNvPicPr preferRelativeResize="0"/>
          <p:nvPr/>
        </p:nvPicPr>
        <p:blipFill>
          <a:blip r:embed="rId3">
            <a:alphaModFix/>
          </a:blip>
          <a:stretch>
            <a:fillRect/>
          </a:stretch>
        </p:blipFill>
        <p:spPr>
          <a:xfrm>
            <a:off x="990600" y="774568"/>
            <a:ext cx="6515100" cy="4243388"/>
          </a:xfrm>
          <a:prstGeom prst="rect">
            <a:avLst/>
          </a:prstGeom>
          <a:noFill/>
          <a:ln>
            <a:noFill/>
          </a:ln>
        </p:spPr>
      </p:pic>
      <p:sp>
        <p:nvSpPr>
          <p:cNvPr id="840" name="Shape 840"/>
          <p:cNvSpPr/>
          <p:nvPr/>
        </p:nvSpPr>
        <p:spPr>
          <a:xfrm>
            <a:off x="5822575" y="4151588"/>
            <a:ext cx="2684700" cy="218400"/>
          </a:xfrm>
          <a:prstGeom prst="rect">
            <a:avLst/>
          </a:prstGeom>
          <a:solidFill>
            <a:srgbClr val="FFFFFF"/>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highlight>
                  <a:srgbClr val="FFFFFF"/>
                </a:highlight>
              </a:rPr>
              <a:t>realigned to variation graph</a:t>
            </a:r>
            <a:endParaRPr b="1">
              <a:highlight>
                <a:srgbClr val="FFFFFF"/>
              </a:highlight>
            </a:endParaRPr>
          </a:p>
        </p:txBody>
      </p:sp>
      <p:sp>
        <p:nvSpPr>
          <p:cNvPr id="841" name="Shape 841"/>
          <p:cNvSpPr/>
          <p:nvPr/>
        </p:nvSpPr>
        <p:spPr>
          <a:xfrm>
            <a:off x="6149653" y="2095945"/>
            <a:ext cx="1842000" cy="218400"/>
          </a:xfrm>
          <a:prstGeom prst="rect">
            <a:avLst/>
          </a:prstGeom>
          <a:solidFill>
            <a:srgbClr val="FFFFFF"/>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highlight>
                  <a:srgbClr val="FFFFFF"/>
                </a:highlight>
              </a:rPr>
              <a:t>raw alignments</a:t>
            </a:r>
            <a:endParaRPr b="1">
              <a:highlight>
                <a:srgbClr val="FFFFFF"/>
              </a:highlight>
            </a:endParaRPr>
          </a:p>
        </p:txBody>
      </p:sp>
      <p:sp>
        <p:nvSpPr>
          <p:cNvPr id="842" name="Shape 842"/>
          <p:cNvSpPr/>
          <p:nvPr/>
        </p:nvSpPr>
        <p:spPr>
          <a:xfrm>
            <a:off x="813850" y="2369500"/>
            <a:ext cx="6870000" cy="1332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43" name="Shape 843"/>
          <p:cNvPicPr preferRelativeResize="0"/>
          <p:nvPr/>
        </p:nvPicPr>
        <p:blipFill>
          <a:blip r:embed="rId4">
            <a:alphaModFix/>
          </a:blip>
          <a:stretch>
            <a:fillRect/>
          </a:stretch>
        </p:blipFill>
        <p:spPr>
          <a:xfrm>
            <a:off x="1212511" y="2571325"/>
            <a:ext cx="6623166" cy="940427"/>
          </a:xfrm>
          <a:prstGeom prst="rect">
            <a:avLst/>
          </a:prstGeom>
          <a:noFill/>
          <a:ln>
            <a:noFill/>
          </a:ln>
        </p:spPr>
      </p:pic>
      <p:sp>
        <p:nvSpPr>
          <p:cNvPr id="844" name="Shape 844"/>
          <p:cNvSpPr txBox="1"/>
          <p:nvPr/>
        </p:nvSpPr>
        <p:spPr>
          <a:xfrm>
            <a:off x="1110425" y="2465107"/>
            <a:ext cx="1393800" cy="34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i="1" lang="en" sz="1800"/>
              <a:t>realign to:</a:t>
            </a:r>
            <a:endParaRPr b="1" i="1" sz="1800"/>
          </a:p>
        </p:txBody>
      </p:sp>
      <p:sp>
        <p:nvSpPr>
          <p:cNvPr id="845" name="Shape 845"/>
          <p:cNvSpPr txBox="1"/>
          <p:nvPr>
            <p:ph type="title"/>
          </p:nvPr>
        </p:nvSpPr>
        <p:spPr>
          <a:xfrm>
            <a:off x="1073700" y="102125"/>
            <a:ext cx="8520600" cy="572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200"/>
              <a:t>When does a linear reference fail?</a:t>
            </a:r>
            <a:endParaRPr sz="3200"/>
          </a:p>
        </p:txBody>
      </p:sp>
      <p:sp>
        <p:nvSpPr>
          <p:cNvPr id="846" name="Shape 846"/>
          <p:cNvSpPr/>
          <p:nvPr/>
        </p:nvSpPr>
        <p:spPr>
          <a:xfrm>
            <a:off x="330375" y="1436850"/>
            <a:ext cx="595200" cy="13320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7" name="Shape 847"/>
          <p:cNvSpPr/>
          <p:nvPr/>
        </p:nvSpPr>
        <p:spPr>
          <a:xfrm>
            <a:off x="330375" y="3113250"/>
            <a:ext cx="595200" cy="13320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Shape 852"/>
          <p:cNvSpPr txBox="1"/>
          <p:nvPr>
            <p:ph type="title"/>
          </p:nvPr>
        </p:nvSpPr>
        <p:spPr>
          <a:xfrm>
            <a:off x="457200" y="4345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Construction</a:t>
            </a:r>
            <a:endParaRPr/>
          </a:p>
          <a:p>
            <a:pPr indent="0" lvl="0" marL="0" rtl="0">
              <a:spcBef>
                <a:spcPts val="0"/>
              </a:spcBef>
              <a:spcAft>
                <a:spcPts val="0"/>
              </a:spcAft>
              <a:buNone/>
            </a:pPr>
            <a:r>
              <a:rPr lang="en"/>
              <a:t>(from VCF)</a:t>
            </a:r>
            <a:endParaRPr/>
          </a:p>
        </p:txBody>
      </p:sp>
      <p:sp>
        <p:nvSpPr>
          <p:cNvPr id="853" name="Shape 853"/>
          <p:cNvSpPr txBox="1"/>
          <p:nvPr/>
        </p:nvSpPr>
        <p:spPr>
          <a:xfrm>
            <a:off x="4993700" y="205988"/>
            <a:ext cx="3891300" cy="9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POS 	ID  	REF 	ALT</a:t>
            </a:r>
            <a:endParaRPr>
              <a:latin typeface="Consolas"/>
              <a:ea typeface="Consolas"/>
              <a:cs typeface="Consolas"/>
              <a:sym typeface="Consolas"/>
            </a:endParaRPr>
          </a:p>
          <a:p>
            <a:pPr indent="0" lvl="0" marL="0"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p:txBody>
      </p:sp>
      <p:sp>
        <p:nvSpPr>
          <p:cNvPr id="854" name="Shape 854"/>
          <p:cNvSpPr txBox="1"/>
          <p:nvPr/>
        </p:nvSpPr>
        <p:spPr>
          <a:xfrm>
            <a:off x="525250" y="1932338"/>
            <a:ext cx="3767400" cy="250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For each variant</a:t>
            </a:r>
            <a:endParaRPr sz="2400"/>
          </a:p>
          <a:p>
            <a:pPr indent="-381000" lvl="0" marL="457200" rtl="0">
              <a:spcBef>
                <a:spcPts val="0"/>
              </a:spcBef>
              <a:spcAft>
                <a:spcPts val="0"/>
              </a:spcAft>
              <a:buSzPts val="2400"/>
              <a:buAutoNum type="arabicPeriod"/>
            </a:pPr>
            <a:r>
              <a:rPr lang="en" sz="2400"/>
              <a:t>cut the reference path around the variant</a:t>
            </a:r>
            <a:endParaRPr sz="2400"/>
          </a:p>
          <a:p>
            <a:pPr indent="-381000" lvl="0" marL="457200" rtl="0">
              <a:spcBef>
                <a:spcPts val="0"/>
              </a:spcBef>
              <a:spcAft>
                <a:spcPts val="0"/>
              </a:spcAft>
              <a:buSzPts val="2400"/>
              <a:buAutoNum type="arabicPeriod"/>
            </a:pPr>
            <a:r>
              <a:rPr lang="en" sz="2400"/>
              <a:t>add the novel (ALT) sequence to the graph</a:t>
            </a:r>
            <a:endParaRPr sz="2400"/>
          </a:p>
        </p:txBody>
      </p:sp>
      <p:pic>
        <p:nvPicPr>
          <p:cNvPr descr="1.png" id="855" name="Shape 855"/>
          <p:cNvPicPr preferRelativeResize="0"/>
          <p:nvPr/>
        </p:nvPicPr>
        <p:blipFill>
          <a:blip r:embed="rId3">
            <a:alphaModFix/>
          </a:blip>
          <a:stretch>
            <a:fillRect/>
          </a:stretch>
        </p:blipFill>
        <p:spPr>
          <a:xfrm>
            <a:off x="3657600" y="1259503"/>
            <a:ext cx="4114800" cy="42148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Shape 860"/>
          <p:cNvSpPr txBox="1"/>
          <p:nvPr>
            <p:ph type="title"/>
          </p:nvPr>
        </p:nvSpPr>
        <p:spPr>
          <a:xfrm>
            <a:off x="457200" y="4345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Construction</a:t>
            </a:r>
            <a:endParaRPr/>
          </a:p>
          <a:p>
            <a:pPr indent="0" lvl="0" marL="0" rtl="0">
              <a:spcBef>
                <a:spcPts val="0"/>
              </a:spcBef>
              <a:spcAft>
                <a:spcPts val="0"/>
              </a:spcAft>
              <a:buNone/>
            </a:pPr>
            <a:r>
              <a:rPr lang="en"/>
              <a:t>(from VCF)</a:t>
            </a:r>
            <a:endParaRPr/>
          </a:p>
        </p:txBody>
      </p:sp>
      <p:sp>
        <p:nvSpPr>
          <p:cNvPr id="861" name="Shape 861"/>
          <p:cNvSpPr txBox="1"/>
          <p:nvPr/>
        </p:nvSpPr>
        <p:spPr>
          <a:xfrm>
            <a:off x="4993700" y="205988"/>
            <a:ext cx="3891300" cy="9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POS 	ID  	REF 	ALT</a:t>
            </a:r>
            <a:endParaRPr>
              <a:latin typeface="Consolas"/>
              <a:ea typeface="Consolas"/>
              <a:cs typeface="Consolas"/>
              <a:sym typeface="Consolas"/>
            </a:endParaRPr>
          </a:p>
          <a:p>
            <a:pPr indent="0" lvl="0" marL="0" rtl="0">
              <a:spcBef>
                <a:spcPts val="0"/>
              </a:spcBef>
              <a:spcAft>
                <a:spcPts val="0"/>
              </a:spcAft>
              <a:buNone/>
            </a:pPr>
            <a:r>
              <a:rPr lang="en">
                <a:latin typeface="Consolas"/>
                <a:ea typeface="Consolas"/>
                <a:cs typeface="Consolas"/>
                <a:sym typeface="Consolas"/>
              </a:rPr>
              <a:t>10  	.   	A   	T</a:t>
            </a:r>
            <a:endParaRPr>
              <a:latin typeface="Consolas"/>
              <a:ea typeface="Consolas"/>
              <a:cs typeface="Consolas"/>
              <a:sym typeface="Consolas"/>
            </a:endParaRPr>
          </a:p>
          <a:p>
            <a:pPr indent="0" lvl="0" marL="0"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p:txBody>
      </p:sp>
      <p:pic>
        <p:nvPicPr>
          <p:cNvPr descr="2.png" id="862" name="Shape 862"/>
          <p:cNvPicPr preferRelativeResize="0"/>
          <p:nvPr/>
        </p:nvPicPr>
        <p:blipFill>
          <a:blip r:embed="rId3">
            <a:alphaModFix/>
          </a:blip>
          <a:stretch>
            <a:fillRect/>
          </a:stretch>
        </p:blipFill>
        <p:spPr>
          <a:xfrm>
            <a:off x="5146789" y="1191035"/>
            <a:ext cx="2783832" cy="1559681"/>
          </a:xfrm>
          <a:prstGeom prst="rect">
            <a:avLst/>
          </a:prstGeom>
          <a:noFill/>
          <a:ln>
            <a:noFill/>
          </a:ln>
        </p:spPr>
      </p:pic>
      <p:sp>
        <p:nvSpPr>
          <p:cNvPr id="863" name="Shape 863"/>
          <p:cNvSpPr txBox="1"/>
          <p:nvPr/>
        </p:nvSpPr>
        <p:spPr>
          <a:xfrm>
            <a:off x="525250" y="1932338"/>
            <a:ext cx="3767400" cy="250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For each variant</a:t>
            </a:r>
            <a:endParaRPr sz="2400"/>
          </a:p>
          <a:p>
            <a:pPr indent="-381000" lvl="0" marL="457200" rtl="0">
              <a:spcBef>
                <a:spcPts val="0"/>
              </a:spcBef>
              <a:spcAft>
                <a:spcPts val="0"/>
              </a:spcAft>
              <a:buSzPts val="2400"/>
              <a:buAutoNum type="arabicPeriod"/>
            </a:pPr>
            <a:r>
              <a:rPr lang="en" sz="2400"/>
              <a:t>cut the reference path around the variant</a:t>
            </a:r>
            <a:endParaRPr sz="2400"/>
          </a:p>
          <a:p>
            <a:pPr indent="-381000" lvl="0" marL="457200" rtl="0">
              <a:spcBef>
                <a:spcPts val="0"/>
              </a:spcBef>
              <a:spcAft>
                <a:spcPts val="0"/>
              </a:spcAft>
              <a:buSzPts val="2400"/>
              <a:buAutoNum type="arabicPeriod"/>
            </a:pPr>
            <a:r>
              <a:rPr lang="en" sz="2400"/>
              <a:t>add the novel (ALT) sequence to the graph</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Shape 868"/>
          <p:cNvSpPr txBox="1"/>
          <p:nvPr>
            <p:ph type="title"/>
          </p:nvPr>
        </p:nvSpPr>
        <p:spPr>
          <a:xfrm>
            <a:off x="457200" y="4345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Construction</a:t>
            </a:r>
            <a:endParaRPr/>
          </a:p>
          <a:p>
            <a:pPr indent="0" lvl="0" marL="0" rtl="0">
              <a:spcBef>
                <a:spcPts val="0"/>
              </a:spcBef>
              <a:spcAft>
                <a:spcPts val="0"/>
              </a:spcAft>
              <a:buNone/>
            </a:pPr>
            <a:r>
              <a:rPr lang="en"/>
              <a:t>(from VCF)</a:t>
            </a:r>
            <a:endParaRPr/>
          </a:p>
        </p:txBody>
      </p:sp>
      <p:sp>
        <p:nvSpPr>
          <p:cNvPr id="869" name="Shape 869"/>
          <p:cNvSpPr txBox="1"/>
          <p:nvPr/>
        </p:nvSpPr>
        <p:spPr>
          <a:xfrm>
            <a:off x="4993700" y="205988"/>
            <a:ext cx="3891300" cy="9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POS 	ID  	REF 	ALT</a:t>
            </a:r>
            <a:endParaRPr>
              <a:latin typeface="Consolas"/>
              <a:ea typeface="Consolas"/>
              <a:cs typeface="Consolas"/>
              <a:sym typeface="Consolas"/>
            </a:endParaRPr>
          </a:p>
          <a:p>
            <a:pPr indent="0" lvl="0" marL="0" rtl="0">
              <a:spcBef>
                <a:spcPts val="0"/>
              </a:spcBef>
              <a:spcAft>
                <a:spcPts val="0"/>
              </a:spcAft>
              <a:buNone/>
            </a:pPr>
            <a:r>
              <a:rPr lang="en">
                <a:latin typeface="Consolas"/>
                <a:ea typeface="Consolas"/>
                <a:cs typeface="Consolas"/>
                <a:sym typeface="Consolas"/>
              </a:rPr>
              <a:t>10  	.   	A   	T</a:t>
            </a:r>
            <a:endParaRPr>
              <a:latin typeface="Consolas"/>
              <a:ea typeface="Consolas"/>
              <a:cs typeface="Consolas"/>
              <a:sym typeface="Consolas"/>
            </a:endParaRPr>
          </a:p>
          <a:p>
            <a:pPr indent="0" lvl="0" marL="0" rtl="0">
              <a:spcBef>
                <a:spcPts val="0"/>
              </a:spcBef>
              <a:spcAft>
                <a:spcPts val="0"/>
              </a:spcAft>
              <a:buNone/>
            </a:pPr>
            <a:r>
              <a:rPr lang="en">
                <a:latin typeface="Consolas"/>
                <a:ea typeface="Consolas"/>
                <a:cs typeface="Consolas"/>
                <a:sym typeface="Consolas"/>
              </a:rPr>
              <a:t>21  	.   	A   	ATTAAGA</a:t>
            </a:r>
            <a:endParaRPr>
              <a:latin typeface="Consolas"/>
              <a:ea typeface="Consolas"/>
              <a:cs typeface="Consolas"/>
              <a:sym typeface="Consolas"/>
            </a:endParaRPr>
          </a:p>
          <a:p>
            <a:pPr indent="0" lvl="0" marL="0"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p:txBody>
      </p:sp>
      <p:pic>
        <p:nvPicPr>
          <p:cNvPr descr="3.png" id="870" name="Shape 870"/>
          <p:cNvPicPr preferRelativeResize="0"/>
          <p:nvPr/>
        </p:nvPicPr>
        <p:blipFill>
          <a:blip r:embed="rId3">
            <a:alphaModFix/>
          </a:blip>
          <a:stretch>
            <a:fillRect/>
          </a:stretch>
        </p:blipFill>
        <p:spPr>
          <a:xfrm>
            <a:off x="5580444" y="1192539"/>
            <a:ext cx="1924050" cy="2758406"/>
          </a:xfrm>
          <a:prstGeom prst="rect">
            <a:avLst/>
          </a:prstGeom>
          <a:noFill/>
          <a:ln>
            <a:noFill/>
          </a:ln>
        </p:spPr>
      </p:pic>
      <p:sp>
        <p:nvSpPr>
          <p:cNvPr id="871" name="Shape 871"/>
          <p:cNvSpPr txBox="1"/>
          <p:nvPr/>
        </p:nvSpPr>
        <p:spPr>
          <a:xfrm>
            <a:off x="525250" y="1932338"/>
            <a:ext cx="3767400" cy="250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For each variant</a:t>
            </a:r>
            <a:endParaRPr sz="2400"/>
          </a:p>
          <a:p>
            <a:pPr indent="-381000" lvl="0" marL="457200" rtl="0">
              <a:spcBef>
                <a:spcPts val="0"/>
              </a:spcBef>
              <a:spcAft>
                <a:spcPts val="0"/>
              </a:spcAft>
              <a:buSzPts val="2400"/>
              <a:buAutoNum type="arabicPeriod"/>
            </a:pPr>
            <a:r>
              <a:rPr lang="en" sz="2400"/>
              <a:t>cut the reference path around the variant</a:t>
            </a:r>
            <a:endParaRPr sz="2400"/>
          </a:p>
          <a:p>
            <a:pPr indent="-381000" lvl="0" marL="457200" rtl="0">
              <a:spcBef>
                <a:spcPts val="0"/>
              </a:spcBef>
              <a:spcAft>
                <a:spcPts val="0"/>
              </a:spcAft>
              <a:buSzPts val="2400"/>
              <a:buAutoNum type="arabicPeriod"/>
            </a:pPr>
            <a:r>
              <a:rPr lang="en" sz="2400"/>
              <a:t>add the novel (ALT) sequence to the graph</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Shape 876"/>
          <p:cNvSpPr txBox="1"/>
          <p:nvPr>
            <p:ph type="title"/>
          </p:nvPr>
        </p:nvSpPr>
        <p:spPr>
          <a:xfrm>
            <a:off x="457200" y="4345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Construction</a:t>
            </a:r>
            <a:endParaRPr/>
          </a:p>
          <a:p>
            <a:pPr indent="0" lvl="0" marL="0" rtl="0">
              <a:spcBef>
                <a:spcPts val="0"/>
              </a:spcBef>
              <a:spcAft>
                <a:spcPts val="0"/>
              </a:spcAft>
              <a:buNone/>
            </a:pPr>
            <a:r>
              <a:rPr lang="en"/>
              <a:t>(from VCF)</a:t>
            </a:r>
            <a:endParaRPr/>
          </a:p>
        </p:txBody>
      </p:sp>
      <p:sp>
        <p:nvSpPr>
          <p:cNvPr id="877" name="Shape 877"/>
          <p:cNvSpPr txBox="1"/>
          <p:nvPr/>
        </p:nvSpPr>
        <p:spPr>
          <a:xfrm>
            <a:off x="4993700" y="205988"/>
            <a:ext cx="3891300" cy="9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POS 	ID  	REF 	ALT</a:t>
            </a:r>
            <a:endParaRPr>
              <a:latin typeface="Consolas"/>
              <a:ea typeface="Consolas"/>
              <a:cs typeface="Consolas"/>
              <a:sym typeface="Consolas"/>
            </a:endParaRPr>
          </a:p>
          <a:p>
            <a:pPr indent="0" lvl="0" marL="0" rtl="0">
              <a:spcBef>
                <a:spcPts val="0"/>
              </a:spcBef>
              <a:spcAft>
                <a:spcPts val="0"/>
              </a:spcAft>
              <a:buNone/>
            </a:pPr>
            <a:r>
              <a:rPr lang="en">
                <a:latin typeface="Consolas"/>
                <a:ea typeface="Consolas"/>
                <a:cs typeface="Consolas"/>
                <a:sym typeface="Consolas"/>
              </a:rPr>
              <a:t>10  	.   	A   	T</a:t>
            </a:r>
            <a:endParaRPr>
              <a:latin typeface="Consolas"/>
              <a:ea typeface="Consolas"/>
              <a:cs typeface="Consolas"/>
              <a:sym typeface="Consolas"/>
            </a:endParaRPr>
          </a:p>
          <a:p>
            <a:pPr indent="0" lvl="0" marL="0" rtl="0">
              <a:spcBef>
                <a:spcPts val="0"/>
              </a:spcBef>
              <a:spcAft>
                <a:spcPts val="0"/>
              </a:spcAft>
              <a:buNone/>
            </a:pPr>
            <a:r>
              <a:rPr lang="en">
                <a:latin typeface="Consolas"/>
                <a:ea typeface="Consolas"/>
                <a:cs typeface="Consolas"/>
                <a:sym typeface="Consolas"/>
              </a:rPr>
              <a:t>21  	.   	A   	ATTAAGA</a:t>
            </a:r>
            <a:endParaRPr>
              <a:latin typeface="Consolas"/>
              <a:ea typeface="Consolas"/>
              <a:cs typeface="Consolas"/>
              <a:sym typeface="Consolas"/>
            </a:endParaRPr>
          </a:p>
          <a:p>
            <a:pPr indent="0" lvl="0" marL="0" rtl="0">
              <a:spcBef>
                <a:spcPts val="0"/>
              </a:spcBef>
              <a:spcAft>
                <a:spcPts val="0"/>
              </a:spcAft>
              <a:buNone/>
            </a:pPr>
            <a:r>
              <a:rPr lang="en">
                <a:latin typeface="Consolas"/>
                <a:ea typeface="Consolas"/>
                <a:cs typeface="Consolas"/>
                <a:sym typeface="Consolas"/>
              </a:rPr>
              <a:t>31  	.		TCTTT	T</a:t>
            </a:r>
            <a:endParaRPr>
              <a:latin typeface="Consolas"/>
              <a:ea typeface="Consolas"/>
              <a:cs typeface="Consolas"/>
              <a:sym typeface="Consolas"/>
            </a:endParaRPr>
          </a:p>
        </p:txBody>
      </p:sp>
      <p:pic>
        <p:nvPicPr>
          <p:cNvPr descr="4.png" id="878" name="Shape 878"/>
          <p:cNvPicPr preferRelativeResize="0"/>
          <p:nvPr/>
        </p:nvPicPr>
        <p:blipFill>
          <a:blip r:embed="rId3">
            <a:alphaModFix/>
          </a:blip>
          <a:stretch>
            <a:fillRect/>
          </a:stretch>
        </p:blipFill>
        <p:spPr>
          <a:xfrm>
            <a:off x="5881637" y="1195050"/>
            <a:ext cx="1243622" cy="3948449"/>
          </a:xfrm>
          <a:prstGeom prst="rect">
            <a:avLst/>
          </a:prstGeom>
          <a:noFill/>
          <a:ln>
            <a:noFill/>
          </a:ln>
        </p:spPr>
      </p:pic>
      <p:sp>
        <p:nvSpPr>
          <p:cNvPr id="879" name="Shape 879"/>
          <p:cNvSpPr txBox="1"/>
          <p:nvPr/>
        </p:nvSpPr>
        <p:spPr>
          <a:xfrm>
            <a:off x="525250" y="1932338"/>
            <a:ext cx="3767400" cy="250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For each variant</a:t>
            </a:r>
            <a:endParaRPr sz="2400"/>
          </a:p>
          <a:p>
            <a:pPr indent="-381000" lvl="0" marL="457200" rtl="0">
              <a:spcBef>
                <a:spcPts val="0"/>
              </a:spcBef>
              <a:spcAft>
                <a:spcPts val="0"/>
              </a:spcAft>
              <a:buSzPts val="2400"/>
              <a:buAutoNum type="arabicPeriod"/>
            </a:pPr>
            <a:r>
              <a:rPr lang="en" sz="2400"/>
              <a:t>cut the reference path around the variant</a:t>
            </a:r>
            <a:endParaRPr sz="2400"/>
          </a:p>
          <a:p>
            <a:pPr indent="-381000" lvl="0" marL="457200" rtl="0">
              <a:spcBef>
                <a:spcPts val="0"/>
              </a:spcBef>
              <a:spcAft>
                <a:spcPts val="0"/>
              </a:spcAft>
              <a:buSzPts val="2400"/>
              <a:buAutoNum type="arabicPeriod"/>
            </a:pPr>
            <a:r>
              <a:rPr lang="en" sz="2400"/>
              <a:t>add the novel (ALT) sequence to the graph</a:t>
            </a:r>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pic>
        <p:nvPicPr>
          <p:cNvPr descr="Screenshot from 2015-11-05 11:49:28.png" id="884" name="Shape 884"/>
          <p:cNvPicPr preferRelativeResize="0"/>
          <p:nvPr/>
        </p:nvPicPr>
        <p:blipFill>
          <a:blip r:embed="rId3">
            <a:alphaModFix/>
          </a:blip>
          <a:stretch>
            <a:fillRect/>
          </a:stretch>
        </p:blipFill>
        <p:spPr>
          <a:xfrm>
            <a:off x="2671388" y="2183138"/>
            <a:ext cx="3030471" cy="1353600"/>
          </a:xfrm>
          <a:prstGeom prst="rect">
            <a:avLst/>
          </a:prstGeom>
          <a:noFill/>
          <a:ln>
            <a:noFill/>
          </a:ln>
        </p:spPr>
      </p:pic>
      <p:sp>
        <p:nvSpPr>
          <p:cNvPr id="885" name="Shape 885"/>
          <p:cNvSpPr txBox="1"/>
          <p:nvPr/>
        </p:nvSpPr>
        <p:spPr>
          <a:xfrm>
            <a:off x="676101" y="2133638"/>
            <a:ext cx="1766700" cy="172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Consolas"/>
                <a:ea typeface="Consolas"/>
                <a:cs typeface="Consolas"/>
                <a:sym typeface="Consolas"/>
              </a:rPr>
              <a:t>      </a:t>
            </a:r>
            <a:r>
              <a:rPr b="1" lang="en" sz="1000">
                <a:latin typeface="Consolas"/>
                <a:ea typeface="Consolas"/>
                <a:cs typeface="Consolas"/>
                <a:sym typeface="Consolas"/>
              </a:rPr>
              <a:t>C   A   A</a:t>
            </a:r>
            <a:br>
              <a:rPr lang="en" sz="1000">
                <a:latin typeface="Consolas"/>
                <a:ea typeface="Consolas"/>
                <a:cs typeface="Consolas"/>
                <a:sym typeface="Consolas"/>
              </a:rPr>
            </a:br>
            <a:r>
              <a:rPr b="1" lang="en" sz="1000">
                <a:latin typeface="Consolas"/>
                <a:ea typeface="Consolas"/>
                <a:cs typeface="Consolas"/>
                <a:sym typeface="Consolas"/>
              </a:rPr>
              <a:t>C</a:t>
            </a:r>
            <a:r>
              <a:rPr lang="en" sz="1000">
                <a:latin typeface="Consolas"/>
                <a:ea typeface="Consolas"/>
                <a:cs typeface="Consolas"/>
                <a:sym typeface="Consolas"/>
              </a:rPr>
              <a:t>     </a:t>
            </a:r>
            <a:r>
              <a:rPr b="1" lang="en" sz="1000" u="sng">
                <a:solidFill>
                  <a:srgbClr val="FF0000"/>
                </a:solidFill>
                <a:latin typeface="Consolas"/>
                <a:ea typeface="Consolas"/>
                <a:cs typeface="Consolas"/>
                <a:sym typeface="Consolas"/>
              </a:rPr>
              <a:t>2</a:t>
            </a:r>
            <a:r>
              <a:rPr lang="en" sz="1000">
                <a:latin typeface="Consolas"/>
                <a:ea typeface="Consolas"/>
                <a:cs typeface="Consolas"/>
                <a:sym typeface="Consolas"/>
              </a:rPr>
              <a:t>   0   0</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0   </a:t>
            </a:r>
            <a:r>
              <a:rPr b="1" lang="en" sz="1000" u="sng">
                <a:solidFill>
                  <a:srgbClr val="FF0000"/>
                </a:solidFill>
                <a:latin typeface="Consolas"/>
                <a:ea typeface="Consolas"/>
                <a:cs typeface="Consolas"/>
                <a:sym typeface="Consolas"/>
              </a:rPr>
              <a:t>4</a:t>
            </a:r>
            <a:r>
              <a:rPr lang="en" sz="1000">
                <a:latin typeface="Consolas"/>
                <a:ea typeface="Consolas"/>
                <a:cs typeface="Consolas"/>
                <a:sym typeface="Consolas"/>
              </a:rPr>
              <a:t>   2</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0   2   </a:t>
            </a:r>
            <a:r>
              <a:rPr b="1" lang="en" sz="1000" u="sng">
                <a:solidFill>
                  <a:srgbClr val="FF0000"/>
                </a:solidFill>
                <a:latin typeface="Consolas"/>
                <a:ea typeface="Consolas"/>
                <a:cs typeface="Consolas"/>
                <a:sym typeface="Consolas"/>
              </a:rPr>
              <a:t>6</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0   2   4</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0   0   2</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0   0   1</a:t>
            </a:r>
            <a:br>
              <a:rPr lang="en" sz="1000">
                <a:latin typeface="Consolas"/>
                <a:ea typeface="Consolas"/>
                <a:cs typeface="Consolas"/>
                <a:sym typeface="Consolas"/>
              </a:rPr>
            </a:br>
            <a:r>
              <a:rPr b="1" lang="en" sz="1000">
                <a:latin typeface="Consolas"/>
                <a:ea typeface="Consolas"/>
                <a:cs typeface="Consolas"/>
                <a:sym typeface="Consolas"/>
              </a:rPr>
              <a:t>C</a:t>
            </a:r>
            <a:r>
              <a:rPr lang="en" sz="1000">
                <a:latin typeface="Consolas"/>
                <a:ea typeface="Consolas"/>
                <a:cs typeface="Consolas"/>
                <a:sym typeface="Consolas"/>
              </a:rPr>
              <a:t>     2   0   0</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0   0   0</a:t>
            </a:r>
            <a:endParaRPr sz="1000">
              <a:latin typeface="Consolas"/>
              <a:ea typeface="Consolas"/>
              <a:cs typeface="Consolas"/>
              <a:sym typeface="Consolas"/>
            </a:endParaRPr>
          </a:p>
        </p:txBody>
      </p:sp>
      <p:sp>
        <p:nvSpPr>
          <p:cNvPr id="886" name="Shape 886"/>
          <p:cNvSpPr txBox="1"/>
          <p:nvPr/>
        </p:nvSpPr>
        <p:spPr>
          <a:xfrm>
            <a:off x="3406202" y="658238"/>
            <a:ext cx="1950000" cy="1657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Consolas"/>
                <a:ea typeface="Consolas"/>
                <a:cs typeface="Consolas"/>
                <a:sym typeface="Consolas"/>
              </a:rPr>
              <a:t>      </a:t>
            </a:r>
            <a:r>
              <a:rPr b="1" lang="en" sz="1000">
                <a:latin typeface="Consolas"/>
                <a:ea typeface="Consolas"/>
                <a:cs typeface="Consolas"/>
                <a:sym typeface="Consolas"/>
              </a:rPr>
              <a:t>T   A   A</a:t>
            </a:r>
            <a:br>
              <a:rPr lang="en" sz="1000">
                <a:latin typeface="Consolas"/>
                <a:ea typeface="Consolas"/>
                <a:cs typeface="Consolas"/>
                <a:sym typeface="Consolas"/>
              </a:rPr>
            </a:br>
            <a:r>
              <a:rPr b="1" lang="en" sz="1000">
                <a:latin typeface="Consolas"/>
                <a:ea typeface="Consolas"/>
                <a:cs typeface="Consolas"/>
                <a:sym typeface="Consolas"/>
              </a:rPr>
              <a:t>C</a:t>
            </a:r>
            <a:r>
              <a:rPr lang="en" sz="1000">
                <a:latin typeface="Consolas"/>
                <a:ea typeface="Consolas"/>
                <a:cs typeface="Consolas"/>
                <a:sym typeface="Consolas"/>
              </a:rPr>
              <a:t>     0   0   0</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0   2   2</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3   2   4</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4   5   4</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6   3   3</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4   4   1</a:t>
            </a:r>
            <a:br>
              <a:rPr lang="en" sz="1000">
                <a:latin typeface="Consolas"/>
                <a:ea typeface="Consolas"/>
                <a:cs typeface="Consolas"/>
                <a:sym typeface="Consolas"/>
              </a:rPr>
            </a:br>
            <a:r>
              <a:rPr b="1" lang="en" sz="1000">
                <a:latin typeface="Consolas"/>
                <a:ea typeface="Consolas"/>
                <a:cs typeface="Consolas"/>
                <a:sym typeface="Consolas"/>
              </a:rPr>
              <a:t>C</a:t>
            </a:r>
            <a:r>
              <a:rPr lang="en" sz="1000">
                <a:latin typeface="Consolas"/>
                <a:ea typeface="Consolas"/>
                <a:cs typeface="Consolas"/>
                <a:sym typeface="Consolas"/>
              </a:rPr>
              <a:t>     2   2   2</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2   0   0 </a:t>
            </a:r>
            <a:endParaRPr sz="1000">
              <a:latin typeface="Consolas"/>
              <a:ea typeface="Consolas"/>
              <a:cs typeface="Consolas"/>
              <a:sym typeface="Consolas"/>
            </a:endParaRPr>
          </a:p>
        </p:txBody>
      </p:sp>
      <p:sp>
        <p:nvSpPr>
          <p:cNvPr id="887" name="Shape 887"/>
          <p:cNvSpPr txBox="1"/>
          <p:nvPr/>
        </p:nvSpPr>
        <p:spPr>
          <a:xfrm>
            <a:off x="3406200" y="3452475"/>
            <a:ext cx="2050500" cy="1657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Consolas"/>
                <a:ea typeface="Consolas"/>
                <a:cs typeface="Consolas"/>
                <a:sym typeface="Consolas"/>
              </a:rPr>
              <a:t>      </a:t>
            </a:r>
            <a:r>
              <a:rPr b="1" lang="en" sz="1000">
                <a:latin typeface="Consolas"/>
                <a:ea typeface="Consolas"/>
                <a:cs typeface="Consolas"/>
                <a:sym typeface="Consolas"/>
              </a:rPr>
              <a:t>G   T   T</a:t>
            </a:r>
            <a:br>
              <a:rPr lang="en" sz="1000">
                <a:latin typeface="Consolas"/>
                <a:ea typeface="Consolas"/>
                <a:cs typeface="Consolas"/>
                <a:sym typeface="Consolas"/>
              </a:rPr>
            </a:br>
            <a:r>
              <a:rPr b="1" lang="en" sz="1000">
                <a:latin typeface="Consolas"/>
                <a:ea typeface="Consolas"/>
                <a:cs typeface="Consolas"/>
                <a:sym typeface="Consolas"/>
              </a:rPr>
              <a:t>C</a:t>
            </a:r>
            <a:r>
              <a:rPr lang="en" sz="1000">
                <a:latin typeface="Consolas"/>
                <a:ea typeface="Consolas"/>
                <a:cs typeface="Consolas"/>
                <a:sym typeface="Consolas"/>
              </a:rPr>
              <a:t>     0   0   0</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0   0   0</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3   2   1</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a:t>
            </a:r>
            <a:r>
              <a:rPr b="1" lang="en" sz="1000" u="sng">
                <a:solidFill>
                  <a:srgbClr val="FF0000"/>
                </a:solidFill>
                <a:latin typeface="Consolas"/>
                <a:ea typeface="Consolas"/>
                <a:cs typeface="Consolas"/>
                <a:sym typeface="Consolas"/>
              </a:rPr>
              <a:t>4</a:t>
            </a:r>
            <a:r>
              <a:rPr lang="en" sz="1000">
                <a:latin typeface="Consolas"/>
                <a:ea typeface="Consolas"/>
                <a:cs typeface="Consolas"/>
                <a:sym typeface="Consolas"/>
              </a:rPr>
              <a:t>   1   0</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2   </a:t>
            </a:r>
            <a:r>
              <a:rPr b="1" lang="en" sz="1000" u="sng">
                <a:solidFill>
                  <a:srgbClr val="FF0000"/>
                </a:solidFill>
                <a:latin typeface="Consolas"/>
                <a:ea typeface="Consolas"/>
                <a:cs typeface="Consolas"/>
                <a:sym typeface="Consolas"/>
              </a:rPr>
              <a:t>6</a:t>
            </a:r>
            <a:r>
              <a:rPr lang="en" sz="1000">
                <a:latin typeface="Consolas"/>
                <a:ea typeface="Consolas"/>
                <a:cs typeface="Consolas"/>
                <a:sym typeface="Consolas"/>
              </a:rPr>
              <a:t>   3</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0   4   </a:t>
            </a:r>
            <a:r>
              <a:rPr b="1" lang="en" sz="1000" u="sng">
                <a:solidFill>
                  <a:srgbClr val="FF0000"/>
                </a:solidFill>
                <a:latin typeface="Consolas"/>
                <a:ea typeface="Consolas"/>
                <a:cs typeface="Consolas"/>
                <a:sym typeface="Consolas"/>
              </a:rPr>
              <a:t>8</a:t>
            </a:r>
            <a:br>
              <a:rPr lang="en" sz="1000">
                <a:latin typeface="Consolas"/>
                <a:ea typeface="Consolas"/>
                <a:cs typeface="Consolas"/>
                <a:sym typeface="Consolas"/>
              </a:rPr>
            </a:br>
            <a:r>
              <a:rPr b="1" lang="en" sz="1000">
                <a:latin typeface="Consolas"/>
                <a:ea typeface="Consolas"/>
                <a:cs typeface="Consolas"/>
                <a:sym typeface="Consolas"/>
              </a:rPr>
              <a:t>C</a:t>
            </a:r>
            <a:r>
              <a:rPr lang="en" sz="1000">
                <a:latin typeface="Consolas"/>
                <a:ea typeface="Consolas"/>
                <a:cs typeface="Consolas"/>
                <a:sym typeface="Consolas"/>
              </a:rPr>
              <a:t>     0   2   5</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0   2   4</a:t>
            </a:r>
            <a:endParaRPr sz="1000">
              <a:latin typeface="Consolas"/>
              <a:ea typeface="Consolas"/>
              <a:cs typeface="Consolas"/>
              <a:sym typeface="Consolas"/>
            </a:endParaRPr>
          </a:p>
        </p:txBody>
      </p:sp>
      <p:sp>
        <p:nvSpPr>
          <p:cNvPr id="888" name="Shape 888"/>
          <p:cNvSpPr txBox="1"/>
          <p:nvPr/>
        </p:nvSpPr>
        <p:spPr>
          <a:xfrm>
            <a:off x="6483425" y="2133638"/>
            <a:ext cx="2096700" cy="194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Consolas"/>
                <a:ea typeface="Consolas"/>
                <a:cs typeface="Consolas"/>
                <a:sym typeface="Consolas"/>
              </a:rPr>
              <a:t>      </a:t>
            </a:r>
            <a:r>
              <a:rPr b="1" lang="en" sz="1000">
                <a:latin typeface="Consolas"/>
                <a:ea typeface="Consolas"/>
                <a:cs typeface="Consolas"/>
                <a:sym typeface="Consolas"/>
              </a:rPr>
              <a:t>C   T   G</a:t>
            </a:r>
            <a:br>
              <a:rPr lang="en" sz="1000">
                <a:latin typeface="Consolas"/>
                <a:ea typeface="Consolas"/>
                <a:cs typeface="Consolas"/>
                <a:sym typeface="Consolas"/>
              </a:rPr>
            </a:br>
            <a:r>
              <a:rPr b="1" lang="en" sz="1000">
                <a:latin typeface="Consolas"/>
                <a:ea typeface="Consolas"/>
                <a:cs typeface="Consolas"/>
                <a:sym typeface="Consolas"/>
              </a:rPr>
              <a:t>C</a:t>
            </a:r>
            <a:r>
              <a:rPr lang="en" sz="1000">
                <a:latin typeface="Consolas"/>
                <a:ea typeface="Consolas"/>
                <a:cs typeface="Consolas"/>
                <a:sym typeface="Consolas"/>
              </a:rPr>
              <a:t>     2   0   0</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0   0   0</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1   0   0</a:t>
            </a:r>
            <a:br>
              <a:rPr lang="en" sz="1000">
                <a:latin typeface="Consolas"/>
                <a:ea typeface="Consolas"/>
                <a:cs typeface="Consolas"/>
                <a:sym typeface="Consolas"/>
              </a:rPr>
            </a:br>
            <a:r>
              <a:rPr b="1" lang="en" sz="1000">
                <a:latin typeface="Consolas"/>
                <a:ea typeface="Consolas"/>
                <a:cs typeface="Consolas"/>
                <a:sym typeface="Consolas"/>
              </a:rPr>
              <a:t>A</a:t>
            </a:r>
            <a:r>
              <a:rPr lang="en" sz="1000">
                <a:latin typeface="Consolas"/>
                <a:ea typeface="Consolas"/>
                <a:cs typeface="Consolas"/>
                <a:sym typeface="Consolas"/>
              </a:rPr>
              <a:t>     2   0   0</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2   4   1</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5   4   3</a:t>
            </a:r>
            <a:br>
              <a:rPr lang="en" sz="1000">
                <a:latin typeface="Consolas"/>
                <a:ea typeface="Consolas"/>
                <a:cs typeface="Consolas"/>
                <a:sym typeface="Consolas"/>
              </a:rPr>
            </a:br>
            <a:r>
              <a:rPr b="1" lang="en" sz="1000">
                <a:latin typeface="Consolas"/>
                <a:ea typeface="Consolas"/>
                <a:cs typeface="Consolas"/>
                <a:sym typeface="Consolas"/>
              </a:rPr>
              <a:t>C</a:t>
            </a:r>
            <a:r>
              <a:rPr lang="en" sz="1000">
                <a:latin typeface="Consolas"/>
                <a:ea typeface="Consolas"/>
                <a:cs typeface="Consolas"/>
                <a:sym typeface="Consolas"/>
              </a:rPr>
              <a:t>     </a:t>
            </a:r>
            <a:r>
              <a:rPr b="1" lang="en" sz="1000" u="sng">
                <a:solidFill>
                  <a:srgbClr val="FF0000"/>
                </a:solidFill>
                <a:latin typeface="Consolas"/>
                <a:ea typeface="Consolas"/>
                <a:cs typeface="Consolas"/>
                <a:sym typeface="Consolas"/>
              </a:rPr>
              <a:t>10</a:t>
            </a:r>
            <a:r>
              <a:rPr lang="en" sz="1000">
                <a:latin typeface="Consolas"/>
                <a:ea typeface="Consolas"/>
                <a:cs typeface="Consolas"/>
                <a:sym typeface="Consolas"/>
              </a:rPr>
              <a:t>  7   6</a:t>
            </a:r>
            <a:br>
              <a:rPr lang="en" sz="1000">
                <a:latin typeface="Consolas"/>
                <a:ea typeface="Consolas"/>
                <a:cs typeface="Consolas"/>
                <a:sym typeface="Consolas"/>
              </a:rPr>
            </a:br>
            <a:r>
              <a:rPr b="1" lang="en" sz="1000">
                <a:latin typeface="Consolas"/>
                <a:ea typeface="Consolas"/>
                <a:cs typeface="Consolas"/>
                <a:sym typeface="Consolas"/>
              </a:rPr>
              <a:t>T</a:t>
            </a:r>
            <a:r>
              <a:rPr lang="en" sz="1000">
                <a:latin typeface="Consolas"/>
                <a:ea typeface="Consolas"/>
                <a:cs typeface="Consolas"/>
                <a:sym typeface="Consolas"/>
              </a:rPr>
              <a:t>     7   </a:t>
            </a:r>
            <a:r>
              <a:rPr b="1" lang="en" sz="1000" u="sng">
                <a:solidFill>
                  <a:srgbClr val="FF0000"/>
                </a:solidFill>
                <a:latin typeface="Consolas"/>
                <a:ea typeface="Consolas"/>
                <a:cs typeface="Consolas"/>
                <a:sym typeface="Consolas"/>
              </a:rPr>
              <a:t>12</a:t>
            </a:r>
            <a:r>
              <a:rPr lang="en" sz="1000">
                <a:latin typeface="Consolas"/>
                <a:ea typeface="Consolas"/>
                <a:cs typeface="Consolas"/>
                <a:sym typeface="Consolas"/>
              </a:rPr>
              <a:t>  9</a:t>
            </a:r>
            <a:endParaRPr sz="1000">
              <a:latin typeface="Consolas"/>
              <a:ea typeface="Consolas"/>
              <a:cs typeface="Consolas"/>
              <a:sym typeface="Consolas"/>
            </a:endParaRPr>
          </a:p>
        </p:txBody>
      </p:sp>
      <p:sp>
        <p:nvSpPr>
          <p:cNvPr id="889" name="Shape 889"/>
          <p:cNvSpPr txBox="1"/>
          <p:nvPr/>
        </p:nvSpPr>
        <p:spPr>
          <a:xfrm>
            <a:off x="6483425" y="3814200"/>
            <a:ext cx="1916100" cy="93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Consolas"/>
                <a:ea typeface="Consolas"/>
                <a:cs typeface="Consolas"/>
                <a:sym typeface="Consolas"/>
              </a:rPr>
              <a:t>scores:</a:t>
            </a:r>
            <a:endParaRPr b="1">
              <a:latin typeface="Consolas"/>
              <a:ea typeface="Consolas"/>
              <a:cs typeface="Consolas"/>
              <a:sym typeface="Consolas"/>
            </a:endParaRPr>
          </a:p>
          <a:p>
            <a:pPr indent="0" lvl="0" marL="0" rtl="0">
              <a:spcBef>
                <a:spcPts val="0"/>
              </a:spcBef>
              <a:spcAft>
                <a:spcPts val="0"/>
              </a:spcAft>
              <a:buNone/>
            </a:pPr>
            <a:r>
              <a:rPr b="1" lang="en">
                <a:latin typeface="Consolas"/>
                <a:ea typeface="Consolas"/>
                <a:cs typeface="Consolas"/>
                <a:sym typeface="Consolas"/>
              </a:rPr>
              <a:t>match = 2</a:t>
            </a:r>
            <a:endParaRPr b="1">
              <a:latin typeface="Consolas"/>
              <a:ea typeface="Consolas"/>
              <a:cs typeface="Consolas"/>
              <a:sym typeface="Consolas"/>
            </a:endParaRPr>
          </a:p>
          <a:p>
            <a:pPr indent="0" lvl="0" marL="0" rtl="0">
              <a:spcBef>
                <a:spcPts val="0"/>
              </a:spcBef>
              <a:spcAft>
                <a:spcPts val="0"/>
              </a:spcAft>
              <a:buNone/>
            </a:pPr>
            <a:r>
              <a:rPr b="1" lang="en">
                <a:latin typeface="Consolas"/>
                <a:ea typeface="Consolas"/>
                <a:cs typeface="Consolas"/>
                <a:sym typeface="Consolas"/>
              </a:rPr>
              <a:t>mismatch = 2</a:t>
            </a:r>
            <a:endParaRPr b="1">
              <a:latin typeface="Consolas"/>
              <a:ea typeface="Consolas"/>
              <a:cs typeface="Consolas"/>
              <a:sym typeface="Consolas"/>
            </a:endParaRPr>
          </a:p>
          <a:p>
            <a:pPr indent="0" lvl="0" marL="0" rtl="0">
              <a:spcBef>
                <a:spcPts val="0"/>
              </a:spcBef>
              <a:spcAft>
                <a:spcPts val="0"/>
              </a:spcAft>
              <a:buNone/>
            </a:pPr>
            <a:r>
              <a:rPr b="1" lang="en">
                <a:latin typeface="Consolas"/>
                <a:ea typeface="Consolas"/>
                <a:cs typeface="Consolas"/>
                <a:sym typeface="Consolas"/>
              </a:rPr>
              <a:t>gap_open = 3</a:t>
            </a:r>
            <a:endParaRPr b="1">
              <a:latin typeface="Consolas"/>
              <a:ea typeface="Consolas"/>
              <a:cs typeface="Consolas"/>
              <a:sym typeface="Consolas"/>
            </a:endParaRPr>
          </a:p>
          <a:p>
            <a:pPr indent="0" lvl="0" marL="0" rtl="0">
              <a:spcBef>
                <a:spcPts val="0"/>
              </a:spcBef>
              <a:spcAft>
                <a:spcPts val="0"/>
              </a:spcAft>
              <a:buNone/>
            </a:pPr>
            <a:r>
              <a:rPr b="1" lang="en">
                <a:latin typeface="Consolas"/>
                <a:ea typeface="Consolas"/>
                <a:cs typeface="Consolas"/>
                <a:sym typeface="Consolas"/>
              </a:rPr>
              <a:t>gap_extension = 1</a:t>
            </a:r>
            <a:endParaRPr b="1">
              <a:latin typeface="Consolas"/>
              <a:ea typeface="Consolas"/>
              <a:cs typeface="Consolas"/>
              <a:sym typeface="Consolas"/>
            </a:endParaRPr>
          </a:p>
        </p:txBody>
      </p:sp>
      <p:sp>
        <p:nvSpPr>
          <p:cNvPr id="890" name="Shape 890"/>
          <p:cNvSpPr txBox="1"/>
          <p:nvPr/>
        </p:nvSpPr>
        <p:spPr>
          <a:xfrm>
            <a:off x="614000" y="1067456"/>
            <a:ext cx="1828800" cy="717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Consolas"/>
                <a:ea typeface="Consolas"/>
                <a:cs typeface="Consolas"/>
                <a:sym typeface="Consolas"/>
              </a:rPr>
              <a:t>query:</a:t>
            </a:r>
            <a:endParaRPr sz="2400">
              <a:latin typeface="Consolas"/>
              <a:ea typeface="Consolas"/>
              <a:cs typeface="Consolas"/>
              <a:sym typeface="Consolas"/>
            </a:endParaRPr>
          </a:p>
          <a:p>
            <a:pPr indent="0" lvl="0" marL="0" rtl="0">
              <a:spcBef>
                <a:spcPts val="0"/>
              </a:spcBef>
              <a:spcAft>
                <a:spcPts val="0"/>
              </a:spcAft>
              <a:buNone/>
            </a:pPr>
            <a:r>
              <a:rPr b="1" lang="en" sz="2400">
                <a:latin typeface="Consolas"/>
                <a:ea typeface="Consolas"/>
                <a:cs typeface="Consolas"/>
                <a:sym typeface="Consolas"/>
              </a:rPr>
              <a:t>CAAATTCT</a:t>
            </a:r>
            <a:endParaRPr b="1" sz="2400">
              <a:latin typeface="Consolas"/>
              <a:ea typeface="Consolas"/>
              <a:cs typeface="Consolas"/>
              <a:sym typeface="Consolas"/>
            </a:endParaRPr>
          </a:p>
        </p:txBody>
      </p:sp>
      <p:grpSp>
        <p:nvGrpSpPr>
          <p:cNvPr id="891" name="Shape 891"/>
          <p:cNvGrpSpPr/>
          <p:nvPr/>
        </p:nvGrpSpPr>
        <p:grpSpPr>
          <a:xfrm>
            <a:off x="6064275" y="433999"/>
            <a:ext cx="2794266" cy="1464401"/>
            <a:chOff x="762000" y="1417650"/>
            <a:chExt cx="6805324" cy="4754550"/>
          </a:xfrm>
        </p:grpSpPr>
        <p:pic>
          <p:nvPicPr>
            <p:cNvPr id="892" name="Shape 892"/>
            <p:cNvPicPr preferRelativeResize="0"/>
            <p:nvPr/>
          </p:nvPicPr>
          <p:blipFill>
            <a:blip r:embed="rId4">
              <a:alphaModFix/>
            </a:blip>
            <a:stretch>
              <a:fillRect/>
            </a:stretch>
          </p:blipFill>
          <p:spPr>
            <a:xfrm>
              <a:off x="762000" y="1417650"/>
              <a:ext cx="6805324" cy="4754550"/>
            </a:xfrm>
            <a:prstGeom prst="rect">
              <a:avLst/>
            </a:prstGeom>
            <a:noFill/>
            <a:ln>
              <a:noFill/>
            </a:ln>
          </p:spPr>
        </p:pic>
        <p:sp>
          <p:nvSpPr>
            <p:cNvPr id="893" name="Shape 893"/>
            <p:cNvSpPr/>
            <p:nvPr/>
          </p:nvSpPr>
          <p:spPr>
            <a:xfrm>
              <a:off x="860525" y="1513500"/>
              <a:ext cx="461100" cy="319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4" name="Shape 894"/>
          <p:cNvSpPr txBox="1"/>
          <p:nvPr/>
        </p:nvSpPr>
        <p:spPr>
          <a:xfrm>
            <a:off x="203450" y="4211419"/>
            <a:ext cx="2914800" cy="6600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
              <a:t>fill the score matrixes</a:t>
            </a:r>
            <a:endParaRPr/>
          </a:p>
          <a:p>
            <a:pPr indent="-317500" lvl="0" marL="457200" rtl="0">
              <a:spcBef>
                <a:spcPts val="0"/>
              </a:spcBef>
              <a:spcAft>
                <a:spcPts val="0"/>
              </a:spcAft>
              <a:buSzPts val="1400"/>
              <a:buAutoNum type="arabicPeriod"/>
            </a:pPr>
            <a:r>
              <a:rPr lang="en"/>
              <a:t>find the maximum score</a:t>
            </a:r>
            <a:endParaRPr/>
          </a:p>
          <a:p>
            <a:pPr indent="-317500" lvl="0" marL="457200" rtl="0">
              <a:spcBef>
                <a:spcPts val="0"/>
              </a:spcBef>
              <a:spcAft>
                <a:spcPts val="0"/>
              </a:spcAft>
              <a:buSzPts val="1400"/>
              <a:buAutoNum type="arabicPeriod"/>
            </a:pPr>
            <a:r>
              <a:rPr lang="en"/>
              <a:t>trace back for alignment</a:t>
            </a:r>
            <a:endParaRPr/>
          </a:p>
        </p:txBody>
      </p:sp>
      <p:sp>
        <p:nvSpPr>
          <p:cNvPr id="895" name="Shape 895"/>
          <p:cNvSpPr txBox="1"/>
          <p:nvPr>
            <p:ph type="title"/>
          </p:nvPr>
        </p:nvSpPr>
        <p:spPr>
          <a:xfrm>
            <a:off x="457200" y="148834"/>
            <a:ext cx="8229600" cy="509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Local alignment to the graph</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Shape 9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600"/>
              <a:t>SMEMs in vg</a:t>
            </a:r>
            <a:endParaRPr b="1" sz="3600"/>
          </a:p>
        </p:txBody>
      </p:sp>
      <p:sp>
        <p:nvSpPr>
          <p:cNvPr id="901" name="Shape 901"/>
          <p:cNvSpPr txBox="1"/>
          <p:nvPr>
            <p:ph idx="1" type="body"/>
          </p:nvPr>
        </p:nvSpPr>
        <p:spPr>
          <a:xfrm>
            <a:off x="311700" y="1152468"/>
            <a:ext cx="8520600" cy="3686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By including an LCP array, we can find SMEMs in a linear scan through the sequence in the same way as we do with linear references. </a:t>
            </a:r>
            <a:endParaRPr>
              <a:solidFill>
                <a:srgbClr val="000000"/>
              </a:solidFill>
            </a:endParaRPr>
          </a:p>
          <a:p>
            <a:pPr indent="0" lvl="0" marL="0" rtl="0">
              <a:spcBef>
                <a:spcPts val="1600"/>
              </a:spcBef>
              <a:spcAft>
                <a:spcPts val="0"/>
              </a:spcAft>
              <a:buNone/>
            </a:pPr>
            <a:r>
              <a:rPr b="1" lang="en" sz="1200">
                <a:solidFill>
                  <a:srgbClr val="000000"/>
                </a:solidFill>
                <a:latin typeface="Consolas"/>
                <a:ea typeface="Consolas"/>
                <a:cs typeface="Consolas"/>
                <a:sym typeface="Consolas"/>
              </a:rPr>
              <a:t>vg find -M ACCGTTAGAGTCAG -g h.gcsa       </a:t>
            </a:r>
            <a:br>
              <a:rPr b="1" lang="en" sz="1200">
                <a:solidFill>
                  <a:srgbClr val="000000"/>
                </a:solidFill>
                <a:latin typeface="Consolas"/>
                <a:ea typeface="Consolas"/>
                <a:cs typeface="Consolas"/>
                <a:sym typeface="Consolas"/>
              </a:rPr>
            </a:br>
            <a:r>
              <a:rPr b="1" lang="en" sz="1200">
                <a:solidFill>
                  <a:srgbClr val="000000"/>
                </a:solidFill>
                <a:latin typeface="Consolas"/>
                <a:ea typeface="Consolas"/>
                <a:cs typeface="Consolas"/>
                <a:sym typeface="Consolas"/>
              </a:rPr>
              <a:t>[["ACC",["1:-32"]],["CCGTTAG",["1:5"]],["GTTAGAGT",["1:19"]],["TAGAGTCAG",["1:40"]]]</a:t>
            </a:r>
            <a:endParaRPr b="1" sz="1200">
              <a:solidFill>
                <a:srgbClr val="000000"/>
              </a:solidFill>
              <a:latin typeface="Consolas"/>
              <a:ea typeface="Consolas"/>
              <a:cs typeface="Consolas"/>
              <a:sym typeface="Consolas"/>
            </a:endParaRPr>
          </a:p>
          <a:p>
            <a:pPr indent="0" lvl="0" marL="0" rtl="0">
              <a:spcBef>
                <a:spcPts val="1600"/>
              </a:spcBef>
              <a:spcAft>
                <a:spcPts val="0"/>
              </a:spcAft>
              <a:buNone/>
            </a:pPr>
            <a:r>
              <a:rPr b="1" lang="en" sz="2200">
                <a:latin typeface="Consolas"/>
                <a:ea typeface="Consolas"/>
                <a:cs typeface="Consolas"/>
                <a:sym typeface="Consolas"/>
              </a:rPr>
              <a:t>ACGTG</a:t>
            </a:r>
            <a:r>
              <a:rPr b="1" lang="en" sz="2200">
                <a:solidFill>
                  <a:srgbClr val="0000FF"/>
                </a:solidFill>
                <a:latin typeface="Consolas"/>
                <a:ea typeface="Consolas"/>
                <a:cs typeface="Consolas"/>
                <a:sym typeface="Consolas"/>
              </a:rPr>
              <a:t>CCGTTAG</a:t>
            </a:r>
            <a:r>
              <a:rPr b="1" lang="en" sz="2200">
                <a:latin typeface="Consolas"/>
                <a:ea typeface="Consolas"/>
                <a:cs typeface="Consolas"/>
                <a:sym typeface="Consolas"/>
              </a:rPr>
              <a:t>CCAGTG</a:t>
            </a:r>
            <a:r>
              <a:rPr b="1" lang="en" sz="2200">
                <a:solidFill>
                  <a:srgbClr val="FF0000"/>
                </a:solidFill>
                <a:latin typeface="Consolas"/>
                <a:ea typeface="Consolas"/>
                <a:cs typeface="Consolas"/>
                <a:sym typeface="Consolas"/>
              </a:rPr>
              <a:t>G</a:t>
            </a:r>
            <a:r>
              <a:rPr b="1" lang="en" sz="2200" u="sng">
                <a:solidFill>
                  <a:srgbClr val="FF0000"/>
                </a:solidFill>
                <a:latin typeface="Consolas"/>
                <a:ea typeface="Consolas"/>
                <a:cs typeface="Consolas"/>
                <a:sym typeface="Consolas"/>
              </a:rPr>
              <a:t>GT</a:t>
            </a:r>
            <a:r>
              <a:rPr b="1" lang="en" sz="2200" u="sng">
                <a:latin typeface="Consolas"/>
                <a:ea typeface="Consolas"/>
                <a:cs typeface="Consolas"/>
                <a:sym typeface="Consolas"/>
              </a:rPr>
              <a:t>TAGAGT</a:t>
            </a:r>
            <a:r>
              <a:rPr b="1" lang="en" sz="2200">
                <a:latin typeface="Consolas"/>
                <a:ea typeface="Consolas"/>
                <a:cs typeface="Consolas"/>
                <a:sym typeface="Consolas"/>
              </a:rPr>
              <a:t>ATCGATACAACTA</a:t>
            </a:r>
            <a:r>
              <a:rPr b="1" lang="en" sz="2200">
                <a:solidFill>
                  <a:srgbClr val="6AA84F"/>
                </a:solidFill>
                <a:latin typeface="Consolas"/>
                <a:ea typeface="Consolas"/>
                <a:cs typeface="Consolas"/>
                <a:sym typeface="Consolas"/>
              </a:rPr>
              <a:t>TAGAGTCAG</a:t>
            </a:r>
            <a:r>
              <a:rPr b="1" lang="en" sz="2200">
                <a:latin typeface="Consolas"/>
                <a:ea typeface="Consolas"/>
                <a:cs typeface="Consolas"/>
                <a:sym typeface="Consolas"/>
              </a:rPr>
              <a:t>AGCA</a:t>
            </a:r>
            <a:endParaRPr b="1" sz="2200">
              <a:latin typeface="Consolas"/>
              <a:ea typeface="Consolas"/>
              <a:cs typeface="Consolas"/>
              <a:sym typeface="Consolas"/>
            </a:endParaRPr>
          </a:p>
          <a:p>
            <a:pPr indent="0" lvl="0" marL="0" rtl="0">
              <a:spcBef>
                <a:spcPts val="1600"/>
              </a:spcBef>
              <a:spcAft>
                <a:spcPts val="1600"/>
              </a:spcAft>
              <a:buNone/>
            </a:pPr>
            <a:r>
              <a:rPr b="1" lang="en" sz="2200">
                <a:latin typeface="Consolas"/>
                <a:ea typeface="Consolas"/>
                <a:cs typeface="Consolas"/>
                <a:sym typeface="Consolas"/>
              </a:rPr>
              <a:t>ACCGTTAGAGTCAG</a:t>
            </a:r>
            <a:br>
              <a:rPr lang="en" sz="2200">
                <a:latin typeface="Consolas"/>
                <a:ea typeface="Consolas"/>
                <a:cs typeface="Consolas"/>
                <a:sym typeface="Consolas"/>
              </a:rPr>
            </a:br>
            <a:r>
              <a:rPr b="1" lang="en" sz="2200">
                <a:solidFill>
                  <a:srgbClr val="FF0000"/>
                </a:solidFill>
                <a:latin typeface="Consolas"/>
                <a:ea typeface="Consolas"/>
                <a:cs typeface="Consolas"/>
                <a:sym typeface="Consolas"/>
              </a:rPr>
              <a:t>ACC</a:t>
            </a:r>
            <a:br>
              <a:rPr b="1" lang="en" sz="2200">
                <a:latin typeface="Consolas"/>
                <a:ea typeface="Consolas"/>
                <a:cs typeface="Consolas"/>
                <a:sym typeface="Consolas"/>
              </a:rPr>
            </a:br>
            <a:r>
              <a:rPr b="1" lang="en" sz="2200">
                <a:latin typeface="Consolas"/>
                <a:ea typeface="Consolas"/>
                <a:cs typeface="Consolas"/>
                <a:sym typeface="Consolas"/>
              </a:rPr>
              <a:t> </a:t>
            </a:r>
            <a:r>
              <a:rPr b="1" lang="en" sz="2200">
                <a:solidFill>
                  <a:srgbClr val="0000FF"/>
                </a:solidFill>
                <a:latin typeface="Consolas"/>
                <a:ea typeface="Consolas"/>
                <a:cs typeface="Consolas"/>
                <a:sym typeface="Consolas"/>
              </a:rPr>
              <a:t>CCGTTAG</a:t>
            </a:r>
            <a:br>
              <a:rPr b="1" lang="en" sz="2200">
                <a:latin typeface="Consolas"/>
                <a:ea typeface="Consolas"/>
                <a:cs typeface="Consolas"/>
                <a:sym typeface="Consolas"/>
              </a:rPr>
            </a:br>
            <a:r>
              <a:rPr b="1" lang="en" sz="2200">
                <a:latin typeface="Consolas"/>
                <a:ea typeface="Consolas"/>
                <a:cs typeface="Consolas"/>
                <a:sym typeface="Consolas"/>
              </a:rPr>
              <a:t>   </a:t>
            </a:r>
            <a:r>
              <a:rPr b="1" lang="en" sz="2200" u="sng">
                <a:latin typeface="Consolas"/>
                <a:ea typeface="Consolas"/>
                <a:cs typeface="Consolas"/>
                <a:sym typeface="Consolas"/>
              </a:rPr>
              <a:t>GTTAGAGT</a:t>
            </a:r>
            <a:br>
              <a:rPr b="1" lang="en" sz="2200">
                <a:latin typeface="Consolas"/>
                <a:ea typeface="Consolas"/>
                <a:cs typeface="Consolas"/>
                <a:sym typeface="Consolas"/>
              </a:rPr>
            </a:br>
            <a:r>
              <a:rPr b="1" lang="en" sz="2200">
                <a:latin typeface="Consolas"/>
                <a:ea typeface="Consolas"/>
                <a:cs typeface="Consolas"/>
                <a:sym typeface="Consolas"/>
              </a:rPr>
              <a:t>     </a:t>
            </a:r>
            <a:r>
              <a:rPr b="1" lang="en" sz="2200">
                <a:solidFill>
                  <a:srgbClr val="6AA84F"/>
                </a:solidFill>
                <a:latin typeface="Consolas"/>
                <a:ea typeface="Consolas"/>
                <a:cs typeface="Consolas"/>
                <a:sym typeface="Consolas"/>
              </a:rPr>
              <a:t>TAGAGTCAG</a:t>
            </a:r>
            <a:endParaRPr b="1" sz="2200"/>
          </a:p>
        </p:txBody>
      </p:sp>
      <p:sp>
        <p:nvSpPr>
          <p:cNvPr id="902" name="Shape 902"/>
          <p:cNvSpPr txBox="1"/>
          <p:nvPr/>
        </p:nvSpPr>
        <p:spPr>
          <a:xfrm>
            <a:off x="3236250" y="3326825"/>
            <a:ext cx="5199600" cy="158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 sz="1800"/>
              <a:t>Sketch: backward search until we no longer match. Then execute </a:t>
            </a:r>
            <a:r>
              <a:rPr i="1" lang="en" sz="1800"/>
              <a:t>parent()</a:t>
            </a:r>
            <a:r>
              <a:rPr lang="en" sz="1800"/>
              <a:t> on the suffix tree node corresponding last non-empty BWT range to get a new range. Then continue backward searching to find the next SMEM.</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pic>
        <p:nvPicPr>
          <p:cNvPr id="907" name="Shape 907"/>
          <p:cNvPicPr preferRelativeResize="0"/>
          <p:nvPr/>
        </p:nvPicPr>
        <p:blipFill>
          <a:blip r:embed="rId3">
            <a:alphaModFix/>
          </a:blip>
          <a:stretch>
            <a:fillRect/>
          </a:stretch>
        </p:blipFill>
        <p:spPr>
          <a:xfrm>
            <a:off x="476800" y="307300"/>
            <a:ext cx="4550088" cy="1871621"/>
          </a:xfrm>
          <a:prstGeom prst="rect">
            <a:avLst/>
          </a:prstGeom>
          <a:noFill/>
          <a:ln>
            <a:noFill/>
          </a:ln>
        </p:spPr>
      </p:pic>
      <p:sp>
        <p:nvSpPr>
          <p:cNvPr id="908" name="Shape 908"/>
          <p:cNvSpPr txBox="1"/>
          <p:nvPr>
            <p:ph type="title"/>
          </p:nvPr>
        </p:nvSpPr>
        <p:spPr>
          <a:xfrm>
            <a:off x="5223750" y="184175"/>
            <a:ext cx="3718800" cy="114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human pangenome</a:t>
            </a:r>
            <a:endParaRPr/>
          </a:p>
          <a:p>
            <a:pPr indent="0" lvl="0" marL="0" rtl="0">
              <a:spcBef>
                <a:spcPts val="0"/>
              </a:spcBef>
              <a:spcAft>
                <a:spcPts val="0"/>
              </a:spcAft>
              <a:buNone/>
            </a:pPr>
            <a:r>
              <a:rPr lang="en"/>
              <a:t>from 5000 haplotypes</a:t>
            </a:r>
            <a:endParaRPr/>
          </a:p>
        </p:txBody>
      </p:sp>
      <p:pic>
        <p:nvPicPr>
          <p:cNvPr id="909" name="Shape 909"/>
          <p:cNvPicPr preferRelativeResize="0"/>
          <p:nvPr/>
        </p:nvPicPr>
        <p:blipFill>
          <a:blip r:embed="rId4">
            <a:alphaModFix/>
          </a:blip>
          <a:stretch>
            <a:fillRect/>
          </a:stretch>
        </p:blipFill>
        <p:spPr>
          <a:xfrm>
            <a:off x="1296788" y="2273895"/>
            <a:ext cx="3619125" cy="1581125"/>
          </a:xfrm>
          <a:prstGeom prst="rect">
            <a:avLst/>
          </a:prstGeom>
          <a:noFill/>
          <a:ln>
            <a:noFill/>
          </a:ln>
        </p:spPr>
      </p:pic>
      <p:pic>
        <p:nvPicPr>
          <p:cNvPr id="910" name="Shape 910"/>
          <p:cNvPicPr preferRelativeResize="0"/>
          <p:nvPr/>
        </p:nvPicPr>
        <p:blipFill rotWithShape="1">
          <a:blip r:embed="rId5">
            <a:alphaModFix/>
          </a:blip>
          <a:srcRect b="0" l="0" r="12861" t="0"/>
          <a:stretch/>
        </p:blipFill>
        <p:spPr>
          <a:xfrm>
            <a:off x="1441850" y="3950000"/>
            <a:ext cx="7702151" cy="1112750"/>
          </a:xfrm>
          <a:prstGeom prst="rect">
            <a:avLst/>
          </a:prstGeom>
          <a:noFill/>
          <a:ln>
            <a:noFill/>
          </a:ln>
        </p:spPr>
      </p:pic>
      <p:sp>
        <p:nvSpPr>
          <p:cNvPr id="911" name="Shape 911"/>
          <p:cNvSpPr/>
          <p:nvPr/>
        </p:nvSpPr>
        <p:spPr>
          <a:xfrm>
            <a:off x="5026900" y="1906225"/>
            <a:ext cx="1063500" cy="15303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2" name="Shape 912"/>
          <p:cNvSpPr/>
          <p:nvPr/>
        </p:nvSpPr>
        <p:spPr>
          <a:xfrm>
            <a:off x="228600" y="2942950"/>
            <a:ext cx="909600" cy="14247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3" name="Shape 913"/>
          <p:cNvSpPr txBox="1"/>
          <p:nvPr>
            <p:ph idx="1" type="body"/>
          </p:nvPr>
        </p:nvSpPr>
        <p:spPr>
          <a:xfrm>
            <a:off x="6320675" y="1405213"/>
            <a:ext cx="2511600" cy="2450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The 1000G phase 3 release encodes ~80M variants. We build a graph from it + the GRCh37 reference, and then index this for mapping (~70G total).</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ROC of reads simulated from NA24385’s haplotypes</a:t>
            </a:r>
            <a:endParaRPr/>
          </a:p>
        </p:txBody>
      </p:sp>
      <p:pic>
        <p:nvPicPr>
          <p:cNvPr id="919" name="Shape 919"/>
          <p:cNvPicPr preferRelativeResize="0"/>
          <p:nvPr/>
        </p:nvPicPr>
        <p:blipFill rotWithShape="1">
          <a:blip r:embed="rId3">
            <a:alphaModFix/>
          </a:blip>
          <a:srcRect b="0" l="0" r="50114" t="0"/>
          <a:stretch/>
        </p:blipFill>
        <p:spPr>
          <a:xfrm>
            <a:off x="0" y="992575"/>
            <a:ext cx="4561599" cy="3920350"/>
          </a:xfrm>
          <a:prstGeom prst="rect">
            <a:avLst/>
          </a:prstGeom>
          <a:noFill/>
          <a:ln>
            <a:noFill/>
          </a:ln>
        </p:spPr>
      </p:pic>
      <p:sp>
        <p:nvSpPr>
          <p:cNvPr id="920" name="Shape 920"/>
          <p:cNvSpPr txBox="1"/>
          <p:nvPr>
            <p:ph idx="1" type="body"/>
          </p:nvPr>
        </p:nvSpPr>
        <p:spPr>
          <a:xfrm>
            <a:off x="4682000" y="1118100"/>
            <a:ext cx="4327500" cy="361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simulate reads from the parentally-phased haplotypes of NA24385 (HG002), for which we have a “truth set” established by the NIST Genome in a Bottle project.</a:t>
            </a:r>
            <a:endParaRPr/>
          </a:p>
          <a:p>
            <a:pPr indent="0" lvl="0" marL="0" rtl="0">
              <a:spcBef>
                <a:spcPts val="1600"/>
              </a:spcBef>
              <a:spcAft>
                <a:spcPts val="0"/>
              </a:spcAft>
              <a:buNone/>
            </a:pPr>
            <a:r>
              <a:rPr lang="en"/>
              <a:t>We then map the simulated reads using several different reference systems:</a:t>
            </a:r>
            <a:endParaRPr/>
          </a:p>
          <a:p>
            <a:pPr indent="-342900" lvl="0" marL="457200" rtl="0">
              <a:spcBef>
                <a:spcPts val="1600"/>
              </a:spcBef>
              <a:spcAft>
                <a:spcPts val="0"/>
              </a:spcAft>
              <a:buSzPts val="1800"/>
              <a:buAutoNum type="arabicParenR"/>
            </a:pPr>
            <a:r>
              <a:rPr lang="en"/>
              <a:t>GRCh37 (using bwa mem)</a:t>
            </a:r>
            <a:endParaRPr/>
          </a:p>
          <a:p>
            <a:pPr indent="-342900" lvl="0" marL="457200" rtl="0">
              <a:spcBef>
                <a:spcPts val="0"/>
              </a:spcBef>
              <a:spcAft>
                <a:spcPts val="0"/>
              </a:spcAft>
              <a:buSzPts val="1800"/>
              <a:buAutoNum type="arabicParenR"/>
            </a:pPr>
            <a:r>
              <a:rPr lang="en"/>
              <a:t>GRCh37 (using vg)</a:t>
            </a:r>
            <a:endParaRPr/>
          </a:p>
          <a:p>
            <a:pPr indent="-342900" lvl="0" marL="457200" rtl="0">
              <a:spcBef>
                <a:spcPts val="0"/>
              </a:spcBef>
              <a:spcAft>
                <a:spcPts val="0"/>
              </a:spcAft>
              <a:buSzPts val="1800"/>
              <a:buAutoNum type="arabicParenR"/>
            </a:pPr>
            <a:r>
              <a:rPr lang="en"/>
              <a:t>1000G pangenome (using vg)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An INDEL</a:t>
            </a:r>
            <a:endParaRPr/>
          </a:p>
        </p:txBody>
      </p:sp>
      <p:sp>
        <p:nvSpPr>
          <p:cNvPr id="239" name="Shape 23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A mutation that results from the gain or loss of sequence.</a:t>
            </a:r>
            <a:endParaRPr/>
          </a:p>
          <a:p>
            <a:pPr indent="0" lvl="0" marL="0" rtl="0">
              <a:spcBef>
                <a:spcPts val="600"/>
              </a:spcBef>
              <a:spcAft>
                <a:spcPts val="0"/>
              </a:spcAft>
              <a:buNone/>
            </a:pPr>
            <a:r>
              <a:t/>
            </a:r>
            <a:endParaRPr/>
          </a:p>
          <a:p>
            <a:pPr indent="0" lvl="0" marL="0" rtl="0" algn="ctr">
              <a:spcBef>
                <a:spcPts val="600"/>
              </a:spcBef>
              <a:spcAft>
                <a:spcPts val="0"/>
              </a:spcAft>
              <a:buNone/>
            </a:pPr>
            <a:r>
              <a:rPr b="1" lang="en" sz="4000">
                <a:latin typeface="Consolas"/>
                <a:ea typeface="Consolas"/>
                <a:cs typeface="Consolas"/>
                <a:sym typeface="Consolas"/>
              </a:rPr>
              <a:t>AATTAGCCATTA</a:t>
            </a:r>
            <a:endParaRPr b="1" sz="4000">
              <a:latin typeface="Consolas"/>
              <a:ea typeface="Consolas"/>
              <a:cs typeface="Consolas"/>
              <a:sym typeface="Consolas"/>
            </a:endParaRPr>
          </a:p>
          <a:p>
            <a:pPr indent="0" lvl="0" marL="0" rtl="0" algn="ctr">
              <a:spcBef>
                <a:spcPts val="600"/>
              </a:spcBef>
              <a:spcAft>
                <a:spcPts val="0"/>
              </a:spcAft>
              <a:buNone/>
            </a:pPr>
            <a:r>
              <a:rPr b="1" lang="en" sz="4000">
                <a:latin typeface="Consolas"/>
                <a:ea typeface="Consolas"/>
                <a:cs typeface="Consolas"/>
                <a:sym typeface="Consolas"/>
              </a:rPr>
              <a:t>AATTA--CATTA</a:t>
            </a:r>
            <a:endParaRPr b="1" sz="4000">
              <a:latin typeface="Consolas"/>
              <a:ea typeface="Consolas"/>
              <a:cs typeface="Consolas"/>
              <a:sym typeface="Consola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Shape 92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ROC of reads simulated from NA24385’s haplotypes</a:t>
            </a:r>
            <a:endParaRPr/>
          </a:p>
        </p:txBody>
      </p:sp>
      <p:pic>
        <p:nvPicPr>
          <p:cNvPr id="926" name="Shape 926"/>
          <p:cNvPicPr preferRelativeResize="0"/>
          <p:nvPr/>
        </p:nvPicPr>
        <p:blipFill>
          <a:blip r:embed="rId3">
            <a:alphaModFix/>
          </a:blip>
          <a:stretch>
            <a:fillRect/>
          </a:stretch>
        </p:blipFill>
        <p:spPr>
          <a:xfrm>
            <a:off x="0" y="992585"/>
            <a:ext cx="9144001" cy="39203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Shape 93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Allele observation bias in real NA24385 data</a:t>
            </a:r>
            <a:endParaRPr/>
          </a:p>
        </p:txBody>
      </p:sp>
      <p:pic>
        <p:nvPicPr>
          <p:cNvPr id="932" name="Shape 932"/>
          <p:cNvPicPr preferRelativeResize="0"/>
          <p:nvPr/>
        </p:nvPicPr>
        <p:blipFill rotWithShape="1">
          <a:blip r:embed="rId3">
            <a:alphaModFix/>
          </a:blip>
          <a:srcRect b="-2840" l="0" r="0" t="2840"/>
          <a:stretch/>
        </p:blipFill>
        <p:spPr>
          <a:xfrm>
            <a:off x="0" y="775066"/>
            <a:ext cx="9144002" cy="2678968"/>
          </a:xfrm>
          <a:prstGeom prst="rect">
            <a:avLst/>
          </a:prstGeom>
          <a:noFill/>
          <a:ln>
            <a:noFill/>
          </a:ln>
        </p:spPr>
      </p:pic>
      <p:sp>
        <p:nvSpPr>
          <p:cNvPr id="933" name="Shape 933"/>
          <p:cNvSpPr txBox="1"/>
          <p:nvPr>
            <p:ph idx="1" type="body"/>
          </p:nvPr>
        </p:nvSpPr>
        <p:spPr>
          <a:xfrm>
            <a:off x="521700" y="3717650"/>
            <a:ext cx="7946100" cy="11973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At “true” heterozygous variants in NA24385, we count how many reads map to the reference and to the alternate over various allele lengths. We see no bias when mapping to allels in the 1000G graph.</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Shape 9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Ancient DNA: high error and short reads</a:t>
            </a:r>
            <a:endParaRPr/>
          </a:p>
        </p:txBody>
      </p:sp>
      <p:sp>
        <p:nvSpPr>
          <p:cNvPr id="939" name="Shape 939"/>
          <p:cNvSpPr txBox="1"/>
          <p:nvPr/>
        </p:nvSpPr>
        <p:spPr>
          <a:xfrm>
            <a:off x="135700" y="4620100"/>
            <a:ext cx="3658500" cy="444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https://ginolhac.github.io/mapDamage/</a:t>
            </a:r>
            <a:endParaRPr/>
          </a:p>
        </p:txBody>
      </p:sp>
      <p:pic>
        <p:nvPicPr>
          <p:cNvPr id="940" name="Shape 940"/>
          <p:cNvPicPr preferRelativeResize="0"/>
          <p:nvPr/>
        </p:nvPicPr>
        <p:blipFill>
          <a:blip r:embed="rId3">
            <a:alphaModFix/>
          </a:blip>
          <a:stretch>
            <a:fillRect/>
          </a:stretch>
        </p:blipFill>
        <p:spPr>
          <a:xfrm>
            <a:off x="152400" y="2008325"/>
            <a:ext cx="8839200" cy="2669643"/>
          </a:xfrm>
          <a:prstGeom prst="rect">
            <a:avLst/>
          </a:prstGeom>
          <a:noFill/>
          <a:ln>
            <a:noFill/>
          </a:ln>
        </p:spPr>
      </p:pic>
      <p:sp>
        <p:nvSpPr>
          <p:cNvPr id="941" name="Shape 941"/>
          <p:cNvSpPr txBox="1"/>
          <p:nvPr/>
        </p:nvSpPr>
        <p:spPr>
          <a:xfrm>
            <a:off x="722375" y="1170500"/>
            <a:ext cx="7832400" cy="66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DNA degradation results in extremely high error rates in the tails of reads, which are often used by aligners to improve performance. This hurts alignment performance. Additional variants are hard to observe and we see profound levels of reference bias in aDNA samples.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Shape 946"/>
          <p:cNvSpPr txBox="1"/>
          <p:nvPr>
            <p:ph type="title"/>
          </p:nvPr>
        </p:nvSpPr>
        <p:spPr>
          <a:xfrm>
            <a:off x="311700" y="445025"/>
            <a:ext cx="3306900" cy="1367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Simulated ancient DNA (vg vs. bwa)</a:t>
            </a:r>
            <a:endParaRPr/>
          </a:p>
        </p:txBody>
      </p:sp>
      <p:pic>
        <p:nvPicPr>
          <p:cNvPr id="947" name="Shape 947"/>
          <p:cNvPicPr preferRelativeResize="0"/>
          <p:nvPr/>
        </p:nvPicPr>
        <p:blipFill rotWithShape="1">
          <a:blip r:embed="rId3">
            <a:alphaModFix/>
          </a:blip>
          <a:srcRect b="49415" l="0" r="0" t="0"/>
          <a:stretch/>
        </p:blipFill>
        <p:spPr>
          <a:xfrm>
            <a:off x="2126975" y="1384600"/>
            <a:ext cx="6909276" cy="3495075"/>
          </a:xfrm>
          <a:prstGeom prst="rect">
            <a:avLst/>
          </a:prstGeom>
          <a:noFill/>
          <a:ln>
            <a:noFill/>
          </a:ln>
        </p:spPr>
      </p:pic>
      <p:sp>
        <p:nvSpPr>
          <p:cNvPr id="948" name="Shape 948"/>
          <p:cNvSpPr txBox="1"/>
          <p:nvPr/>
        </p:nvSpPr>
        <p:spPr>
          <a:xfrm>
            <a:off x="361175" y="4570900"/>
            <a:ext cx="3257400" cy="48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600"/>
              <a:t>analysis by </a:t>
            </a:r>
            <a:r>
              <a:rPr lang="en" sz="1600"/>
              <a:t>Eppie Jones</a:t>
            </a:r>
            <a:endParaRPr sz="1600"/>
          </a:p>
        </p:txBody>
      </p:sp>
      <p:sp>
        <p:nvSpPr>
          <p:cNvPr id="949" name="Shape 949"/>
          <p:cNvSpPr txBox="1"/>
          <p:nvPr/>
        </p:nvSpPr>
        <p:spPr>
          <a:xfrm>
            <a:off x="4601975" y="877400"/>
            <a:ext cx="2655300" cy="601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Sensitivity vs. damage</a:t>
            </a:r>
            <a:endParaRPr/>
          </a:p>
        </p:txBody>
      </p:sp>
      <p:sp>
        <p:nvSpPr>
          <p:cNvPr id="950" name="Shape 950"/>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Shape 955"/>
          <p:cNvSpPr txBox="1"/>
          <p:nvPr>
            <p:ph type="title"/>
          </p:nvPr>
        </p:nvSpPr>
        <p:spPr>
          <a:xfrm>
            <a:off x="311700" y="445025"/>
            <a:ext cx="3306900" cy="1367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Simulated ancient DNA (vg vs. bwa)</a:t>
            </a:r>
            <a:endParaRPr/>
          </a:p>
        </p:txBody>
      </p:sp>
      <p:sp>
        <p:nvSpPr>
          <p:cNvPr id="956" name="Shape 956"/>
          <p:cNvSpPr txBox="1"/>
          <p:nvPr/>
        </p:nvSpPr>
        <p:spPr>
          <a:xfrm>
            <a:off x="361175" y="4494700"/>
            <a:ext cx="3257400" cy="48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600"/>
              <a:t>analysis by Eppie Jones</a:t>
            </a:r>
            <a:endParaRPr sz="1600"/>
          </a:p>
        </p:txBody>
      </p:sp>
      <p:pic>
        <p:nvPicPr>
          <p:cNvPr id="957" name="Shape 957"/>
          <p:cNvPicPr preferRelativeResize="0"/>
          <p:nvPr/>
        </p:nvPicPr>
        <p:blipFill rotWithShape="1">
          <a:blip r:embed="rId3">
            <a:alphaModFix/>
          </a:blip>
          <a:srcRect b="0" l="0" r="0" t="51886"/>
          <a:stretch/>
        </p:blipFill>
        <p:spPr>
          <a:xfrm>
            <a:off x="2126964" y="1451900"/>
            <a:ext cx="6922584" cy="3330776"/>
          </a:xfrm>
          <a:prstGeom prst="rect">
            <a:avLst/>
          </a:prstGeom>
          <a:noFill/>
          <a:ln>
            <a:noFill/>
          </a:ln>
        </p:spPr>
      </p:pic>
      <p:sp>
        <p:nvSpPr>
          <p:cNvPr id="958" name="Shape 958"/>
          <p:cNvSpPr txBox="1"/>
          <p:nvPr/>
        </p:nvSpPr>
        <p:spPr>
          <a:xfrm>
            <a:off x="4300750" y="876200"/>
            <a:ext cx="2909400" cy="48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Specificity vs. damage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pic>
        <p:nvPicPr>
          <p:cNvPr id="963" name="Shape 963"/>
          <p:cNvPicPr preferRelativeResize="0"/>
          <p:nvPr/>
        </p:nvPicPr>
        <p:blipFill>
          <a:blip r:embed="rId3">
            <a:alphaModFix/>
          </a:blip>
          <a:stretch>
            <a:fillRect/>
          </a:stretch>
        </p:blipFill>
        <p:spPr>
          <a:xfrm>
            <a:off x="2572502" y="0"/>
            <a:ext cx="6437394" cy="5143499"/>
          </a:xfrm>
          <a:prstGeom prst="rect">
            <a:avLst/>
          </a:prstGeom>
          <a:noFill/>
          <a:ln>
            <a:noFill/>
          </a:ln>
        </p:spPr>
      </p:pic>
      <p:sp>
        <p:nvSpPr>
          <p:cNvPr id="964" name="Shape 964"/>
          <p:cNvSpPr txBox="1"/>
          <p:nvPr/>
        </p:nvSpPr>
        <p:spPr>
          <a:xfrm>
            <a:off x="113700" y="441450"/>
            <a:ext cx="2227200" cy="377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100"/>
              <a:t>Alignment to the 1000G graph reference can alleviate reference bias towards known alleles.</a:t>
            </a:r>
            <a:endParaRPr b="1" sz="21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Shape 9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t>CHiP-seq</a:t>
            </a:r>
            <a:endParaRPr b="1" sz="3200"/>
          </a:p>
        </p:txBody>
      </p:sp>
      <p:pic>
        <p:nvPicPr>
          <p:cNvPr id="970" name="Shape 970"/>
          <p:cNvPicPr preferRelativeResize="0"/>
          <p:nvPr/>
        </p:nvPicPr>
        <p:blipFill>
          <a:blip r:embed="rId3">
            <a:alphaModFix/>
          </a:blip>
          <a:stretch>
            <a:fillRect/>
          </a:stretch>
        </p:blipFill>
        <p:spPr>
          <a:xfrm>
            <a:off x="585250" y="1293138"/>
            <a:ext cx="8096250" cy="3076575"/>
          </a:xfrm>
          <a:prstGeom prst="rect">
            <a:avLst/>
          </a:prstGeom>
          <a:noFill/>
          <a:ln>
            <a:noFill/>
          </a:ln>
        </p:spPr>
      </p:pic>
      <p:sp>
        <p:nvSpPr>
          <p:cNvPr id="971" name="Shape 971"/>
          <p:cNvSpPr txBox="1"/>
          <p:nvPr/>
        </p:nvSpPr>
        <p:spPr>
          <a:xfrm>
            <a:off x="707300" y="4554900"/>
            <a:ext cx="7617600" cy="53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u="sng">
                <a:solidFill>
                  <a:schemeClr val="hlink"/>
                </a:solidFill>
                <a:highlight>
                  <a:srgbClr val="FFFFFF"/>
                </a:highlight>
                <a:latin typeface="Roboto"/>
                <a:ea typeface="Roboto"/>
                <a:cs typeface="Roboto"/>
                <a:sym typeface="Roboto"/>
                <a:hlinkClick r:id="rId4"/>
              </a:rPr>
              <a:t>Computer and Statistical Analysis of Transcription Factor Binding and Chromatin Modifications by ChIP-seq </a:t>
            </a:r>
            <a:r>
              <a:rPr lang="en" sz="1100"/>
              <a:t> via https://www.researchgate.net/figure/ChIP-seq-workflow-and-data-analysis_230871724</a:t>
            </a:r>
            <a:endParaRPr sz="11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Shape 976"/>
          <p:cNvSpPr txBox="1"/>
          <p:nvPr>
            <p:ph idx="1" type="body"/>
          </p:nvPr>
        </p:nvSpPr>
        <p:spPr>
          <a:xfrm>
            <a:off x="5043175" y="1152475"/>
            <a:ext cx="37890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i="1" lang="en"/>
              <a:t>Reference</a:t>
            </a:r>
            <a:r>
              <a:rPr lang="en"/>
              <a:t> observations at SNPs found in the 1000G and in this sample (via freebayes calls), bwa (y-axis) vs vg (x-axis)</a:t>
            </a:r>
            <a:endParaRPr/>
          </a:p>
        </p:txBody>
      </p:sp>
      <p:pic>
        <p:nvPicPr>
          <p:cNvPr id="977" name="Shape 977"/>
          <p:cNvPicPr preferRelativeResize="0"/>
          <p:nvPr/>
        </p:nvPicPr>
        <p:blipFill>
          <a:blip r:embed="rId3">
            <a:alphaModFix/>
          </a:blip>
          <a:stretch>
            <a:fillRect/>
          </a:stretch>
        </p:blipFill>
        <p:spPr>
          <a:xfrm>
            <a:off x="152400" y="152400"/>
            <a:ext cx="4578994" cy="4838699"/>
          </a:xfrm>
          <a:prstGeom prst="rect">
            <a:avLst/>
          </a:prstGeom>
          <a:noFill/>
          <a:ln>
            <a:noFill/>
          </a:ln>
        </p:spPr>
      </p:pic>
      <p:sp>
        <p:nvSpPr>
          <p:cNvPr id="978" name="Shape 978"/>
          <p:cNvSpPr txBox="1"/>
          <p:nvPr/>
        </p:nvSpPr>
        <p:spPr>
          <a:xfrm>
            <a:off x="5150200" y="4295400"/>
            <a:ext cx="3330900" cy="69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36-base pair reads from an ENCODE sample with histone-targeting CHiP.</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pic>
        <p:nvPicPr>
          <p:cNvPr id="983" name="Shape 983"/>
          <p:cNvPicPr preferRelativeResize="0"/>
          <p:nvPr/>
        </p:nvPicPr>
        <p:blipFill>
          <a:blip r:embed="rId3">
            <a:alphaModFix/>
          </a:blip>
          <a:stretch>
            <a:fillRect/>
          </a:stretch>
        </p:blipFill>
        <p:spPr>
          <a:xfrm>
            <a:off x="152400" y="152400"/>
            <a:ext cx="4578994" cy="4838699"/>
          </a:xfrm>
          <a:prstGeom prst="rect">
            <a:avLst/>
          </a:prstGeom>
          <a:noFill/>
          <a:ln>
            <a:noFill/>
          </a:ln>
        </p:spPr>
      </p:pic>
      <p:sp>
        <p:nvSpPr>
          <p:cNvPr id="984" name="Shape 984"/>
          <p:cNvSpPr txBox="1"/>
          <p:nvPr>
            <p:ph idx="1" type="body"/>
          </p:nvPr>
        </p:nvSpPr>
        <p:spPr>
          <a:xfrm>
            <a:off x="5043175" y="1152475"/>
            <a:ext cx="3789000" cy="286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i="1" lang="en"/>
              <a:t>Alternate</a:t>
            </a:r>
            <a:r>
              <a:rPr lang="en"/>
              <a:t> observations at SNPs found in the 1000G and in this sample (via freebayes calls), bwa (y-axis) vs vg (x-axis)</a:t>
            </a:r>
            <a:endParaRPr/>
          </a:p>
          <a:p>
            <a:pPr indent="0" lvl="0" marL="0" rtl="0">
              <a:spcBef>
                <a:spcPts val="1600"/>
              </a:spcBef>
              <a:spcAft>
                <a:spcPts val="1600"/>
              </a:spcAft>
              <a:buNone/>
            </a:pPr>
            <a:r>
              <a:rPr lang="en" sz="1400"/>
              <a:t>Note that we require at least one alternate observation to make a call.</a:t>
            </a:r>
            <a:endParaRPr sz="14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Shape 989"/>
          <p:cNvSpPr txBox="1"/>
          <p:nvPr>
            <p:ph idx="1" type="body"/>
          </p:nvPr>
        </p:nvSpPr>
        <p:spPr>
          <a:xfrm>
            <a:off x="4548225" y="1250750"/>
            <a:ext cx="4284000" cy="3318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Log-scaled histogram view of the previous plots, showing difference in counts between the freebayes calls on vg and bwa mappings.</a:t>
            </a:r>
            <a:endParaRPr sz="1400"/>
          </a:p>
          <a:p>
            <a:pPr indent="0" lvl="0" marL="0" rtl="0">
              <a:spcBef>
                <a:spcPts val="1600"/>
              </a:spcBef>
              <a:spcAft>
                <a:spcPts val="0"/>
              </a:spcAft>
              <a:buNone/>
            </a:pPr>
            <a:r>
              <a:rPr lang="en" sz="1400"/>
              <a:t>The reference observation count is not significantly different than 0 (t=1.6917, p=0.09071).</a:t>
            </a:r>
            <a:endParaRPr sz="1400"/>
          </a:p>
          <a:p>
            <a:pPr indent="0" lvl="0" marL="0" rtl="0">
              <a:spcBef>
                <a:spcPts val="1600"/>
              </a:spcBef>
              <a:spcAft>
                <a:spcPts val="0"/>
              </a:spcAft>
              <a:buNone/>
            </a:pPr>
            <a:r>
              <a:rPr lang="en" sz="1400"/>
              <a:t>Shift right in the second plot represents an improvement in alternate observations in the vg mappings.</a:t>
            </a:r>
            <a:endParaRPr sz="1400"/>
          </a:p>
          <a:p>
            <a:pPr indent="0" lvl="0" marL="0" rtl="0">
              <a:spcBef>
                <a:spcPts val="1600"/>
              </a:spcBef>
              <a:spcAft>
                <a:spcPts val="1600"/>
              </a:spcAft>
              <a:buNone/>
            </a:pPr>
            <a:r>
              <a:rPr lang="en" sz="1400"/>
              <a:t>The alternate observation count is significantly different than 0 (t=85.032, p&lt;2.2e-16).</a:t>
            </a:r>
            <a:endParaRPr sz="1400"/>
          </a:p>
        </p:txBody>
      </p:sp>
      <p:pic>
        <p:nvPicPr>
          <p:cNvPr id="990" name="Shape 990"/>
          <p:cNvPicPr preferRelativeResize="0"/>
          <p:nvPr/>
        </p:nvPicPr>
        <p:blipFill>
          <a:blip r:embed="rId3">
            <a:alphaModFix/>
          </a:blip>
          <a:stretch>
            <a:fillRect/>
          </a:stretch>
        </p:blipFill>
        <p:spPr>
          <a:xfrm>
            <a:off x="311699" y="103325"/>
            <a:ext cx="3965563" cy="2398973"/>
          </a:xfrm>
          <a:prstGeom prst="rect">
            <a:avLst/>
          </a:prstGeom>
          <a:noFill/>
          <a:ln>
            <a:noFill/>
          </a:ln>
        </p:spPr>
      </p:pic>
      <p:pic>
        <p:nvPicPr>
          <p:cNvPr id="991" name="Shape 991"/>
          <p:cNvPicPr preferRelativeResize="0"/>
          <p:nvPr/>
        </p:nvPicPr>
        <p:blipFill>
          <a:blip r:embed="rId4">
            <a:alphaModFix/>
          </a:blip>
          <a:stretch>
            <a:fillRect/>
          </a:stretch>
        </p:blipFill>
        <p:spPr>
          <a:xfrm>
            <a:off x="311697" y="2618827"/>
            <a:ext cx="3965563" cy="23989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Shape 244" title="figure1"/>
          <p:cNvPicPr preferRelativeResize="0"/>
          <p:nvPr/>
        </p:nvPicPr>
        <p:blipFill>
          <a:blip r:embed="rId3">
            <a:alphaModFix/>
          </a:blip>
          <a:stretch>
            <a:fillRect/>
          </a:stretch>
        </p:blipFill>
        <p:spPr>
          <a:xfrm>
            <a:off x="1239266" y="57150"/>
            <a:ext cx="4065409" cy="4925926"/>
          </a:xfrm>
          <a:prstGeom prst="rect">
            <a:avLst/>
          </a:prstGeom>
          <a:noFill/>
          <a:ln>
            <a:noFill/>
          </a:ln>
        </p:spPr>
      </p:pic>
      <p:sp>
        <p:nvSpPr>
          <p:cNvPr id="245" name="Shape 245"/>
          <p:cNvSpPr txBox="1"/>
          <p:nvPr>
            <p:ph type="title"/>
          </p:nvPr>
        </p:nvSpPr>
        <p:spPr>
          <a:xfrm>
            <a:off x="5661975" y="205988"/>
            <a:ext cx="3024900" cy="1752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Sequencing</a:t>
            </a:r>
            <a:endParaRPr/>
          </a:p>
          <a:p>
            <a:pPr indent="0" lvl="0" marL="0" rtl="0">
              <a:spcBef>
                <a:spcPts val="0"/>
              </a:spcBef>
              <a:spcAft>
                <a:spcPts val="0"/>
              </a:spcAft>
              <a:buNone/>
            </a:pPr>
            <a:r>
              <a:rPr lang="en"/>
              <a:t>by synthesis (Illumina)</a:t>
            </a:r>
            <a:endParaRPr/>
          </a:p>
        </p:txBody>
      </p:sp>
      <p:sp>
        <p:nvSpPr>
          <p:cNvPr id="246" name="Shape 246"/>
          <p:cNvSpPr txBox="1"/>
          <p:nvPr/>
        </p:nvSpPr>
        <p:spPr>
          <a:xfrm>
            <a:off x="1295400" y="4925925"/>
            <a:ext cx="7834500" cy="20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http://bitesizebio.com/13546/sequencing-by-synthesis-explaining-the-illumina-sequencing-technology/</a:t>
            </a:r>
            <a:endParaRPr sz="1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pic>
        <p:nvPicPr>
          <p:cNvPr id="996" name="Shape 996"/>
          <p:cNvPicPr preferRelativeResize="0"/>
          <p:nvPr/>
        </p:nvPicPr>
        <p:blipFill>
          <a:blip r:embed="rId3">
            <a:alphaModFix/>
          </a:blip>
          <a:stretch>
            <a:fillRect/>
          </a:stretch>
        </p:blipFill>
        <p:spPr>
          <a:xfrm>
            <a:off x="1682199" y="0"/>
            <a:ext cx="7456001" cy="5143500"/>
          </a:xfrm>
          <a:prstGeom prst="rect">
            <a:avLst/>
          </a:prstGeom>
          <a:noFill/>
          <a:ln>
            <a:noFill/>
          </a:ln>
        </p:spPr>
      </p:pic>
      <p:sp>
        <p:nvSpPr>
          <p:cNvPr id="997" name="Shape 997"/>
          <p:cNvSpPr txBox="1"/>
          <p:nvPr/>
        </p:nvSpPr>
        <p:spPr>
          <a:xfrm>
            <a:off x="0" y="4462700"/>
            <a:ext cx="6427800" cy="528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A region of a yeast genome variation graph corresponding to the start of the subtelomeric region on the left arm of chromosome 9 in a multiple alignment of </a:t>
            </a:r>
            <a:r>
              <a:rPr i="1" lang="en"/>
              <a:t>de novo</a:t>
            </a:r>
            <a:r>
              <a:rPr lang="en"/>
              <a:t> assembled strains from Yue 2017.</a:t>
            </a:r>
            <a:endParaRPr/>
          </a:p>
        </p:txBody>
      </p:sp>
      <p:sp>
        <p:nvSpPr>
          <p:cNvPr id="998" name="Shape 99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Yeast pangenome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Shape 100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Simulation from SK1 strain </a:t>
            </a:r>
            <a:endParaRPr/>
          </a:p>
        </p:txBody>
      </p:sp>
      <p:sp>
        <p:nvSpPr>
          <p:cNvPr id="1004" name="Shape 1004"/>
          <p:cNvSpPr txBox="1"/>
          <p:nvPr>
            <p:ph idx="1" type="body"/>
          </p:nvPr>
        </p:nvSpPr>
        <p:spPr>
          <a:xfrm>
            <a:off x="4969600" y="1152475"/>
            <a:ext cx="38625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simulate reads from SK1, and then map them back to different versions of the pangenome.</a:t>
            </a:r>
            <a:endParaRPr/>
          </a:p>
          <a:p>
            <a:pPr indent="0" lvl="0" marL="0" rtl="0">
              <a:spcBef>
                <a:spcPts val="1600"/>
              </a:spcBef>
              <a:spcAft>
                <a:spcPts val="1600"/>
              </a:spcAft>
              <a:buNone/>
            </a:pPr>
            <a:r>
              <a:rPr lang="en"/>
              <a:t>The pangenome outperforms the linear reference (S288c), but graph complexity limits our overall performance.</a:t>
            </a:r>
            <a:endParaRPr/>
          </a:p>
        </p:txBody>
      </p:sp>
      <p:pic>
        <p:nvPicPr>
          <p:cNvPr id="1005" name="Shape 1005"/>
          <p:cNvPicPr preferRelativeResize="0"/>
          <p:nvPr/>
        </p:nvPicPr>
        <p:blipFill rotWithShape="1">
          <a:blip r:embed="rId3">
            <a:alphaModFix/>
          </a:blip>
          <a:srcRect b="0" l="0" r="48065" t="9090"/>
          <a:stretch/>
        </p:blipFill>
        <p:spPr>
          <a:xfrm>
            <a:off x="0" y="864550"/>
            <a:ext cx="5016898" cy="42789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Shape 101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Mapping real data to the yeast pangenome</a:t>
            </a:r>
            <a:endParaRPr/>
          </a:p>
        </p:txBody>
      </p:sp>
      <p:sp>
        <p:nvSpPr>
          <p:cNvPr id="1011" name="Shape 1011"/>
          <p:cNvSpPr txBox="1"/>
          <p:nvPr>
            <p:ph idx="1" type="body"/>
          </p:nvPr>
        </p:nvSpPr>
        <p:spPr>
          <a:xfrm>
            <a:off x="311700" y="1152475"/>
            <a:ext cx="4102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Here we map data from 12 Cerevisiae strains against our yeast pangenome and a linear reference for S288c.</a:t>
            </a:r>
            <a:endParaRPr/>
          </a:p>
          <a:p>
            <a:pPr indent="0" lvl="0" marL="0" rtl="0">
              <a:spcBef>
                <a:spcPts val="1600"/>
              </a:spcBef>
              <a:spcAft>
                <a:spcPts val="1600"/>
              </a:spcAft>
              <a:buNone/>
            </a:pPr>
            <a:r>
              <a:rPr lang="en"/>
              <a:t>74.6% of reads map with equal scores to both the pangenome and linear references, 24.9% map better to the pangenome, and only 0.5% map better to the linear reference.</a:t>
            </a:r>
            <a:endParaRPr/>
          </a:p>
        </p:txBody>
      </p:sp>
      <p:pic>
        <p:nvPicPr>
          <p:cNvPr id="1012" name="Shape 1012"/>
          <p:cNvPicPr preferRelativeResize="0"/>
          <p:nvPr/>
        </p:nvPicPr>
        <p:blipFill rotWithShape="1">
          <a:blip r:embed="rId3">
            <a:alphaModFix/>
          </a:blip>
          <a:srcRect b="0" l="52885" r="0" t="10442"/>
          <a:stretch/>
        </p:blipFill>
        <p:spPr>
          <a:xfrm>
            <a:off x="4442570" y="789125"/>
            <a:ext cx="4701429" cy="43543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Shape 10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0" lang="en" sz="3400"/>
              <a:t>Variant calling on the graph</a:t>
            </a:r>
            <a:endParaRPr b="0" sz="3400"/>
          </a:p>
        </p:txBody>
      </p:sp>
      <p:sp>
        <p:nvSpPr>
          <p:cNvPr id="1018" name="Shape 1018"/>
          <p:cNvSpPr txBox="1"/>
          <p:nvPr/>
        </p:nvSpPr>
        <p:spPr>
          <a:xfrm>
            <a:off x="0" y="2823098"/>
            <a:ext cx="2143800" cy="6795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b="1" lang="en" sz="1800">
                <a:solidFill>
                  <a:srgbClr val="191919"/>
                </a:solidFill>
              </a:rPr>
              <a:t>Read alignment</a:t>
            </a:r>
            <a:endParaRPr b="1" sz="1800">
              <a:solidFill>
                <a:srgbClr val="191919"/>
              </a:solidFill>
            </a:endParaRPr>
          </a:p>
          <a:p>
            <a:pPr indent="-342900" lvl="0" marL="457200" rtl="0">
              <a:spcBef>
                <a:spcPts val="480"/>
              </a:spcBef>
              <a:spcAft>
                <a:spcPts val="0"/>
              </a:spcAft>
              <a:buClr>
                <a:srgbClr val="191919"/>
              </a:buClr>
              <a:buSzPts val="1800"/>
              <a:buChar char="-"/>
            </a:pPr>
            <a:r>
              <a:rPr lang="en" sz="1800">
                <a:solidFill>
                  <a:srgbClr val="191919"/>
                </a:solidFill>
              </a:rPr>
              <a:t>GAM format</a:t>
            </a:r>
            <a:endParaRPr sz="1800">
              <a:solidFill>
                <a:srgbClr val="191919"/>
              </a:solidFill>
            </a:endParaRPr>
          </a:p>
          <a:p>
            <a:pPr indent="-342900" lvl="0" marL="457200" rtl="0">
              <a:spcBef>
                <a:spcPts val="0"/>
              </a:spcBef>
              <a:spcAft>
                <a:spcPts val="0"/>
              </a:spcAft>
              <a:buClr>
                <a:srgbClr val="191919"/>
              </a:buClr>
              <a:buSzPts val="1800"/>
              <a:buChar char="-"/>
            </a:pPr>
            <a:r>
              <a:rPr lang="en" sz="1800">
                <a:solidFill>
                  <a:srgbClr val="191919"/>
                </a:solidFill>
              </a:rPr>
              <a:t>from </a:t>
            </a:r>
            <a:r>
              <a:rPr lang="en" sz="1800">
                <a:solidFill>
                  <a:srgbClr val="191919"/>
                </a:solidFill>
                <a:latin typeface="Courier New"/>
                <a:ea typeface="Courier New"/>
                <a:cs typeface="Courier New"/>
                <a:sym typeface="Courier New"/>
              </a:rPr>
              <a:t>vg map</a:t>
            </a:r>
            <a:endParaRPr sz="1800">
              <a:solidFill>
                <a:srgbClr val="191919"/>
              </a:solidFill>
              <a:latin typeface="Courier New"/>
              <a:ea typeface="Courier New"/>
              <a:cs typeface="Courier New"/>
              <a:sym typeface="Courier New"/>
            </a:endParaRPr>
          </a:p>
          <a:p>
            <a:pPr indent="0" lvl="0" marL="0" rtl="0">
              <a:spcBef>
                <a:spcPts val="480"/>
              </a:spcBef>
              <a:spcAft>
                <a:spcPts val="0"/>
              </a:spcAft>
              <a:buNone/>
            </a:pPr>
            <a:r>
              <a:t/>
            </a:r>
            <a:endParaRPr i="1" sz="1800">
              <a:solidFill>
                <a:srgbClr val="191919"/>
              </a:solidFill>
            </a:endParaRPr>
          </a:p>
          <a:p>
            <a:pPr indent="0" lvl="0" marL="0" rtl="0">
              <a:spcBef>
                <a:spcPts val="480"/>
              </a:spcBef>
              <a:spcAft>
                <a:spcPts val="0"/>
              </a:spcAft>
              <a:buNone/>
            </a:pPr>
            <a:r>
              <a:t/>
            </a:r>
            <a:endParaRPr sz="2400">
              <a:solidFill>
                <a:srgbClr val="191919"/>
              </a:solidFill>
            </a:endParaRPr>
          </a:p>
          <a:p>
            <a:pPr indent="0" lvl="0" marL="0" rtl="0">
              <a:spcBef>
                <a:spcPts val="480"/>
              </a:spcBef>
              <a:spcAft>
                <a:spcPts val="0"/>
              </a:spcAft>
              <a:buNone/>
            </a:pPr>
            <a:r>
              <a:t/>
            </a:r>
            <a:endParaRPr/>
          </a:p>
        </p:txBody>
      </p:sp>
      <p:sp>
        <p:nvSpPr>
          <p:cNvPr id="1019" name="Shape 1019"/>
          <p:cNvSpPr txBox="1"/>
          <p:nvPr/>
        </p:nvSpPr>
        <p:spPr>
          <a:xfrm>
            <a:off x="2160900" y="3072374"/>
            <a:ext cx="2439900" cy="8562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0"/>
              </a:spcAft>
              <a:buNone/>
            </a:pPr>
            <a:r>
              <a:rPr b="1" lang="en" sz="1800">
                <a:solidFill>
                  <a:srgbClr val="191919"/>
                </a:solidFill>
              </a:rPr>
              <a:t>Graph Pileup</a:t>
            </a:r>
            <a:endParaRPr b="1" sz="1800">
              <a:solidFill>
                <a:srgbClr val="191919"/>
              </a:solidFill>
            </a:endParaRPr>
          </a:p>
          <a:p>
            <a:pPr indent="-342900" lvl="0" marL="457200" rtl="0">
              <a:spcBef>
                <a:spcPts val="480"/>
              </a:spcBef>
              <a:spcAft>
                <a:spcPts val="0"/>
              </a:spcAft>
              <a:buClr>
                <a:srgbClr val="191919"/>
              </a:buClr>
              <a:buSzPts val="1800"/>
              <a:buChar char="-"/>
            </a:pPr>
            <a:r>
              <a:rPr lang="en" sz="1800">
                <a:solidFill>
                  <a:srgbClr val="191919"/>
                </a:solidFill>
              </a:rPr>
              <a:t>VG pileup format</a:t>
            </a:r>
            <a:endParaRPr sz="1800">
              <a:solidFill>
                <a:srgbClr val="191919"/>
              </a:solidFill>
            </a:endParaRPr>
          </a:p>
          <a:p>
            <a:pPr indent="-342900" lvl="0" marL="457200" rtl="0">
              <a:spcBef>
                <a:spcPts val="0"/>
              </a:spcBef>
              <a:spcAft>
                <a:spcPts val="0"/>
              </a:spcAft>
              <a:buClr>
                <a:srgbClr val="191919"/>
              </a:buClr>
              <a:buSzPts val="1800"/>
              <a:buChar char="-"/>
            </a:pPr>
            <a:r>
              <a:rPr lang="en" sz="1800">
                <a:solidFill>
                  <a:srgbClr val="191919"/>
                </a:solidFill>
              </a:rPr>
              <a:t>from </a:t>
            </a:r>
            <a:r>
              <a:rPr lang="en" sz="1800">
                <a:solidFill>
                  <a:srgbClr val="191919"/>
                </a:solidFill>
                <a:latin typeface="Courier New"/>
                <a:ea typeface="Courier New"/>
                <a:cs typeface="Courier New"/>
                <a:sym typeface="Courier New"/>
              </a:rPr>
              <a:t>vg pileup</a:t>
            </a:r>
            <a:endParaRPr sz="1800">
              <a:solidFill>
                <a:srgbClr val="191919"/>
              </a:solidFill>
              <a:latin typeface="Courier New"/>
              <a:ea typeface="Courier New"/>
              <a:cs typeface="Courier New"/>
              <a:sym typeface="Courier New"/>
            </a:endParaRPr>
          </a:p>
          <a:p>
            <a:pPr indent="0" lvl="0" marL="0" rtl="0">
              <a:spcBef>
                <a:spcPts val="480"/>
              </a:spcBef>
              <a:spcAft>
                <a:spcPts val="0"/>
              </a:spcAft>
              <a:buNone/>
            </a:pPr>
            <a:r>
              <a:t/>
            </a:r>
            <a:endParaRPr i="1" sz="1800">
              <a:solidFill>
                <a:srgbClr val="191919"/>
              </a:solidFill>
            </a:endParaRPr>
          </a:p>
          <a:p>
            <a:pPr indent="0" lvl="0" marL="0" rtl="0">
              <a:spcBef>
                <a:spcPts val="480"/>
              </a:spcBef>
              <a:spcAft>
                <a:spcPts val="0"/>
              </a:spcAft>
              <a:buNone/>
            </a:pPr>
            <a:r>
              <a:t/>
            </a:r>
            <a:endParaRPr sz="1800">
              <a:solidFill>
                <a:srgbClr val="191919"/>
              </a:solidFill>
              <a:latin typeface="Courier New"/>
              <a:ea typeface="Courier New"/>
              <a:cs typeface="Courier New"/>
              <a:sym typeface="Courier New"/>
            </a:endParaRPr>
          </a:p>
        </p:txBody>
      </p:sp>
      <p:sp>
        <p:nvSpPr>
          <p:cNvPr id="1020" name="Shape 1020"/>
          <p:cNvSpPr txBox="1"/>
          <p:nvPr/>
        </p:nvSpPr>
        <p:spPr>
          <a:xfrm>
            <a:off x="6535125" y="2888306"/>
            <a:ext cx="2579700" cy="7629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0"/>
              </a:spcAft>
              <a:buNone/>
            </a:pPr>
            <a:r>
              <a:rPr b="1" lang="en" sz="1800">
                <a:solidFill>
                  <a:srgbClr val="191919"/>
                </a:solidFill>
              </a:rPr>
              <a:t>Augmented graph</a:t>
            </a:r>
            <a:endParaRPr b="1" sz="1800">
              <a:solidFill>
                <a:srgbClr val="191919"/>
              </a:solidFill>
            </a:endParaRPr>
          </a:p>
          <a:p>
            <a:pPr indent="0" lvl="0" marL="0" rtl="0">
              <a:spcBef>
                <a:spcPts val="480"/>
              </a:spcBef>
              <a:spcAft>
                <a:spcPts val="0"/>
              </a:spcAft>
              <a:buNone/>
            </a:pPr>
            <a:r>
              <a:t/>
            </a:r>
            <a:endParaRPr sz="1800">
              <a:solidFill>
                <a:srgbClr val="191919"/>
              </a:solidFill>
              <a:latin typeface="Courier New"/>
              <a:ea typeface="Courier New"/>
              <a:cs typeface="Courier New"/>
              <a:sym typeface="Courier New"/>
            </a:endParaRPr>
          </a:p>
          <a:p>
            <a:pPr indent="0" lvl="0" marL="0" rtl="0">
              <a:spcBef>
                <a:spcPts val="480"/>
              </a:spcBef>
              <a:spcAft>
                <a:spcPts val="0"/>
              </a:spcAft>
              <a:buNone/>
            </a:pPr>
            <a:r>
              <a:t/>
            </a:r>
            <a:endParaRPr i="1" sz="1800">
              <a:solidFill>
                <a:srgbClr val="191919"/>
              </a:solidFill>
            </a:endParaRPr>
          </a:p>
          <a:p>
            <a:pPr indent="0" lvl="0" marL="0" rtl="0">
              <a:spcBef>
                <a:spcPts val="480"/>
              </a:spcBef>
              <a:spcAft>
                <a:spcPts val="0"/>
              </a:spcAft>
              <a:buNone/>
            </a:pPr>
            <a:r>
              <a:t/>
            </a:r>
            <a:endParaRPr sz="1800">
              <a:solidFill>
                <a:srgbClr val="191919"/>
              </a:solidFill>
              <a:latin typeface="Courier New"/>
              <a:ea typeface="Courier New"/>
              <a:cs typeface="Courier New"/>
              <a:sym typeface="Courier New"/>
            </a:endParaRPr>
          </a:p>
        </p:txBody>
      </p:sp>
      <p:sp>
        <p:nvSpPr>
          <p:cNvPr id="1021" name="Shape 1021"/>
          <p:cNvSpPr/>
          <p:nvPr/>
        </p:nvSpPr>
        <p:spPr>
          <a:xfrm>
            <a:off x="87500" y="2628900"/>
            <a:ext cx="6783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2" name="Shape 1022"/>
          <p:cNvSpPr/>
          <p:nvPr/>
        </p:nvSpPr>
        <p:spPr>
          <a:xfrm>
            <a:off x="880050" y="2730642"/>
            <a:ext cx="3837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3" name="Shape 1023"/>
          <p:cNvSpPr/>
          <p:nvPr/>
        </p:nvSpPr>
        <p:spPr>
          <a:xfrm>
            <a:off x="978600" y="2567306"/>
            <a:ext cx="1866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4" name="Shape 1024"/>
          <p:cNvSpPr/>
          <p:nvPr/>
        </p:nvSpPr>
        <p:spPr>
          <a:xfrm>
            <a:off x="1389275" y="2628900"/>
            <a:ext cx="3837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25" name="Shape 1025"/>
          <p:cNvCxnSpPr>
            <a:stCxn id="1021" idx="3"/>
            <a:endCxn id="1023" idx="1"/>
          </p:cNvCxnSpPr>
          <p:nvPr/>
        </p:nvCxnSpPr>
        <p:spPr>
          <a:xfrm flipH="1" rot="10800000">
            <a:off x="765800" y="2598150"/>
            <a:ext cx="212700" cy="61500"/>
          </a:xfrm>
          <a:prstGeom prst="curvedConnector3">
            <a:avLst>
              <a:gd fmla="val 50024" name="adj1"/>
            </a:avLst>
          </a:prstGeom>
          <a:noFill/>
          <a:ln cap="flat" cmpd="sng" w="19050">
            <a:solidFill>
              <a:srgbClr val="191919"/>
            </a:solidFill>
            <a:prstDash val="solid"/>
            <a:round/>
            <a:headEnd len="lg" w="lg" type="none"/>
            <a:tailEnd len="lg" w="lg" type="none"/>
          </a:ln>
        </p:spPr>
      </p:cxnSp>
      <p:cxnSp>
        <p:nvCxnSpPr>
          <p:cNvPr id="1026" name="Shape 1026"/>
          <p:cNvCxnSpPr>
            <a:stCxn id="1023" idx="3"/>
            <a:endCxn id="1024" idx="1"/>
          </p:cNvCxnSpPr>
          <p:nvPr/>
        </p:nvCxnSpPr>
        <p:spPr>
          <a:xfrm>
            <a:off x="1165200" y="2598056"/>
            <a:ext cx="224100" cy="61500"/>
          </a:xfrm>
          <a:prstGeom prst="curvedConnector3">
            <a:avLst>
              <a:gd fmla="val 49994" name="adj1"/>
            </a:avLst>
          </a:prstGeom>
          <a:noFill/>
          <a:ln cap="flat" cmpd="sng" w="19050">
            <a:solidFill>
              <a:srgbClr val="191919"/>
            </a:solidFill>
            <a:prstDash val="solid"/>
            <a:round/>
            <a:headEnd len="lg" w="lg" type="none"/>
            <a:tailEnd len="lg" w="lg" type="none"/>
          </a:ln>
        </p:spPr>
      </p:cxnSp>
      <p:cxnSp>
        <p:nvCxnSpPr>
          <p:cNvPr id="1027" name="Shape 1027"/>
          <p:cNvCxnSpPr>
            <a:endCxn id="1022" idx="1"/>
          </p:cNvCxnSpPr>
          <p:nvPr/>
        </p:nvCxnSpPr>
        <p:spPr>
          <a:xfrm>
            <a:off x="765750" y="2659692"/>
            <a:ext cx="114300" cy="101700"/>
          </a:xfrm>
          <a:prstGeom prst="curvedConnector2">
            <a:avLst/>
          </a:prstGeom>
          <a:noFill/>
          <a:ln cap="flat" cmpd="sng" w="19050">
            <a:solidFill>
              <a:srgbClr val="191919"/>
            </a:solidFill>
            <a:prstDash val="solid"/>
            <a:round/>
            <a:headEnd len="lg" w="lg" type="none"/>
            <a:tailEnd len="lg" w="lg" type="none"/>
          </a:ln>
        </p:spPr>
      </p:cxnSp>
      <p:cxnSp>
        <p:nvCxnSpPr>
          <p:cNvPr id="1028" name="Shape 1028"/>
          <p:cNvCxnSpPr>
            <a:stCxn id="1022" idx="3"/>
            <a:endCxn id="1024" idx="1"/>
          </p:cNvCxnSpPr>
          <p:nvPr/>
        </p:nvCxnSpPr>
        <p:spPr>
          <a:xfrm flipH="1" rot="10800000">
            <a:off x="1263750" y="2659692"/>
            <a:ext cx="125400" cy="101700"/>
          </a:xfrm>
          <a:prstGeom prst="curvedConnector3">
            <a:avLst>
              <a:gd fmla="val 50050" name="adj1"/>
            </a:avLst>
          </a:prstGeom>
          <a:noFill/>
          <a:ln cap="flat" cmpd="sng" w="19050">
            <a:solidFill>
              <a:srgbClr val="191919"/>
            </a:solidFill>
            <a:prstDash val="solid"/>
            <a:round/>
            <a:headEnd len="lg" w="lg" type="none"/>
            <a:tailEnd len="lg" w="lg" type="none"/>
          </a:ln>
        </p:spPr>
      </p:cxnSp>
      <p:sp>
        <p:nvSpPr>
          <p:cNvPr id="1029" name="Shape 1029"/>
          <p:cNvSpPr/>
          <p:nvPr/>
        </p:nvSpPr>
        <p:spPr>
          <a:xfrm>
            <a:off x="87500" y="23670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0" name="Shape 1030"/>
          <p:cNvSpPr/>
          <p:nvPr/>
        </p:nvSpPr>
        <p:spPr>
          <a:xfrm>
            <a:off x="87500" y="22743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1" name="Shape 1031"/>
          <p:cNvSpPr/>
          <p:nvPr/>
        </p:nvSpPr>
        <p:spPr>
          <a:xfrm>
            <a:off x="87500" y="21816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2" name="Shape 1032"/>
          <p:cNvSpPr/>
          <p:nvPr/>
        </p:nvSpPr>
        <p:spPr>
          <a:xfrm>
            <a:off x="774150" y="20889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3" name="Shape 1033"/>
          <p:cNvSpPr/>
          <p:nvPr/>
        </p:nvSpPr>
        <p:spPr>
          <a:xfrm>
            <a:off x="521825" y="19962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4" name="Shape 1034"/>
          <p:cNvSpPr/>
          <p:nvPr/>
        </p:nvSpPr>
        <p:spPr>
          <a:xfrm>
            <a:off x="369050" y="19035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5" name="Shape 1035"/>
          <p:cNvSpPr/>
          <p:nvPr/>
        </p:nvSpPr>
        <p:spPr>
          <a:xfrm>
            <a:off x="369050" y="18108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36" name="Shape 1036"/>
          <p:cNvCxnSpPr/>
          <p:nvPr/>
        </p:nvCxnSpPr>
        <p:spPr>
          <a:xfrm>
            <a:off x="1728175" y="2235136"/>
            <a:ext cx="0" cy="234000"/>
          </a:xfrm>
          <a:prstGeom prst="straightConnector1">
            <a:avLst/>
          </a:prstGeom>
          <a:noFill/>
          <a:ln cap="flat" cmpd="sng" w="19050">
            <a:solidFill>
              <a:srgbClr val="191919"/>
            </a:solidFill>
            <a:prstDash val="dot"/>
            <a:round/>
            <a:headEnd len="lg" w="lg" type="none"/>
            <a:tailEnd len="lg" w="lg" type="none"/>
          </a:ln>
        </p:spPr>
      </p:cxnSp>
      <p:cxnSp>
        <p:nvCxnSpPr>
          <p:cNvPr id="1037" name="Shape 1037"/>
          <p:cNvCxnSpPr/>
          <p:nvPr/>
        </p:nvCxnSpPr>
        <p:spPr>
          <a:xfrm flipH="1">
            <a:off x="87500" y="2467238"/>
            <a:ext cx="10800" cy="98400"/>
          </a:xfrm>
          <a:prstGeom prst="straightConnector1">
            <a:avLst/>
          </a:prstGeom>
          <a:noFill/>
          <a:ln cap="flat" cmpd="sng" w="19050">
            <a:solidFill>
              <a:srgbClr val="191919"/>
            </a:solidFill>
            <a:prstDash val="dot"/>
            <a:round/>
            <a:headEnd len="lg" w="lg" type="none"/>
            <a:tailEnd len="lg" w="lg" type="none"/>
          </a:ln>
        </p:spPr>
      </p:cxnSp>
      <p:cxnSp>
        <p:nvCxnSpPr>
          <p:cNvPr id="1038" name="Shape 1038"/>
          <p:cNvCxnSpPr/>
          <p:nvPr/>
        </p:nvCxnSpPr>
        <p:spPr>
          <a:xfrm>
            <a:off x="1066050" y="2425226"/>
            <a:ext cx="11700" cy="120900"/>
          </a:xfrm>
          <a:prstGeom prst="straightConnector1">
            <a:avLst/>
          </a:prstGeom>
          <a:noFill/>
          <a:ln cap="flat" cmpd="sng" w="19050">
            <a:solidFill>
              <a:srgbClr val="191919"/>
            </a:solidFill>
            <a:prstDash val="dot"/>
            <a:round/>
            <a:headEnd len="lg" w="lg" type="none"/>
            <a:tailEnd len="lg" w="lg" type="none"/>
          </a:ln>
        </p:spPr>
      </p:cxnSp>
      <p:sp>
        <p:nvSpPr>
          <p:cNvPr id="1039" name="Shape 1039"/>
          <p:cNvSpPr/>
          <p:nvPr/>
        </p:nvSpPr>
        <p:spPr>
          <a:xfrm>
            <a:off x="2396450" y="2628900"/>
            <a:ext cx="6783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0" name="Shape 1040"/>
          <p:cNvSpPr/>
          <p:nvPr/>
        </p:nvSpPr>
        <p:spPr>
          <a:xfrm>
            <a:off x="3189000" y="2730642"/>
            <a:ext cx="3837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1" name="Shape 1041"/>
          <p:cNvSpPr/>
          <p:nvPr/>
        </p:nvSpPr>
        <p:spPr>
          <a:xfrm>
            <a:off x="3287550" y="2567306"/>
            <a:ext cx="1866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2" name="Shape 1042"/>
          <p:cNvSpPr/>
          <p:nvPr/>
        </p:nvSpPr>
        <p:spPr>
          <a:xfrm>
            <a:off x="3698225" y="2628900"/>
            <a:ext cx="3837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43" name="Shape 1043"/>
          <p:cNvCxnSpPr>
            <a:stCxn id="1039" idx="3"/>
            <a:endCxn id="1041" idx="1"/>
          </p:cNvCxnSpPr>
          <p:nvPr/>
        </p:nvCxnSpPr>
        <p:spPr>
          <a:xfrm flipH="1" rot="10800000">
            <a:off x="3074750" y="2598150"/>
            <a:ext cx="212700" cy="61500"/>
          </a:xfrm>
          <a:prstGeom prst="curvedConnector3">
            <a:avLst>
              <a:gd fmla="val 50024" name="adj1"/>
            </a:avLst>
          </a:prstGeom>
          <a:noFill/>
          <a:ln cap="flat" cmpd="sng" w="19050">
            <a:solidFill>
              <a:srgbClr val="191919"/>
            </a:solidFill>
            <a:prstDash val="solid"/>
            <a:round/>
            <a:headEnd len="lg" w="lg" type="none"/>
            <a:tailEnd len="lg" w="lg" type="none"/>
          </a:ln>
        </p:spPr>
      </p:cxnSp>
      <p:cxnSp>
        <p:nvCxnSpPr>
          <p:cNvPr id="1044" name="Shape 1044"/>
          <p:cNvCxnSpPr>
            <a:stCxn id="1041" idx="3"/>
            <a:endCxn id="1042" idx="1"/>
          </p:cNvCxnSpPr>
          <p:nvPr/>
        </p:nvCxnSpPr>
        <p:spPr>
          <a:xfrm>
            <a:off x="3474150" y="2598056"/>
            <a:ext cx="224100" cy="61500"/>
          </a:xfrm>
          <a:prstGeom prst="curvedConnector3">
            <a:avLst>
              <a:gd fmla="val 49994" name="adj1"/>
            </a:avLst>
          </a:prstGeom>
          <a:noFill/>
          <a:ln cap="flat" cmpd="sng" w="19050">
            <a:solidFill>
              <a:srgbClr val="191919"/>
            </a:solidFill>
            <a:prstDash val="solid"/>
            <a:round/>
            <a:headEnd len="lg" w="lg" type="none"/>
            <a:tailEnd len="lg" w="lg" type="none"/>
          </a:ln>
        </p:spPr>
      </p:cxnSp>
      <p:cxnSp>
        <p:nvCxnSpPr>
          <p:cNvPr id="1045" name="Shape 1045"/>
          <p:cNvCxnSpPr>
            <a:endCxn id="1040" idx="1"/>
          </p:cNvCxnSpPr>
          <p:nvPr/>
        </p:nvCxnSpPr>
        <p:spPr>
          <a:xfrm>
            <a:off x="3074700" y="2659692"/>
            <a:ext cx="114300" cy="101700"/>
          </a:xfrm>
          <a:prstGeom prst="curvedConnector2">
            <a:avLst/>
          </a:prstGeom>
          <a:noFill/>
          <a:ln cap="flat" cmpd="sng" w="19050">
            <a:solidFill>
              <a:srgbClr val="191919"/>
            </a:solidFill>
            <a:prstDash val="solid"/>
            <a:round/>
            <a:headEnd len="lg" w="lg" type="none"/>
            <a:tailEnd len="lg" w="lg" type="none"/>
          </a:ln>
        </p:spPr>
      </p:cxnSp>
      <p:cxnSp>
        <p:nvCxnSpPr>
          <p:cNvPr id="1046" name="Shape 1046"/>
          <p:cNvCxnSpPr>
            <a:stCxn id="1040" idx="3"/>
            <a:endCxn id="1042" idx="1"/>
          </p:cNvCxnSpPr>
          <p:nvPr/>
        </p:nvCxnSpPr>
        <p:spPr>
          <a:xfrm flipH="1" rot="10800000">
            <a:off x="3572700" y="2659692"/>
            <a:ext cx="125400" cy="101700"/>
          </a:xfrm>
          <a:prstGeom prst="curvedConnector3">
            <a:avLst>
              <a:gd fmla="val 50050" name="adj1"/>
            </a:avLst>
          </a:prstGeom>
          <a:noFill/>
          <a:ln cap="flat" cmpd="sng" w="19050">
            <a:solidFill>
              <a:srgbClr val="191919"/>
            </a:solidFill>
            <a:prstDash val="solid"/>
            <a:round/>
            <a:headEnd len="lg" w="lg" type="none"/>
            <a:tailEnd len="lg" w="lg" type="none"/>
          </a:ln>
        </p:spPr>
      </p:cxnSp>
      <p:sp>
        <p:nvSpPr>
          <p:cNvPr id="1047" name="Shape 1047"/>
          <p:cNvSpPr/>
          <p:nvPr/>
        </p:nvSpPr>
        <p:spPr>
          <a:xfrm>
            <a:off x="2396450" y="23670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8" name="Shape 1048"/>
          <p:cNvSpPr/>
          <p:nvPr/>
        </p:nvSpPr>
        <p:spPr>
          <a:xfrm>
            <a:off x="2396450" y="22743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9" name="Shape 1049"/>
          <p:cNvSpPr/>
          <p:nvPr/>
        </p:nvSpPr>
        <p:spPr>
          <a:xfrm>
            <a:off x="2396450" y="21816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0" name="Shape 1050"/>
          <p:cNvSpPr/>
          <p:nvPr/>
        </p:nvSpPr>
        <p:spPr>
          <a:xfrm>
            <a:off x="3083100" y="20889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1" name="Shape 1051"/>
          <p:cNvSpPr/>
          <p:nvPr/>
        </p:nvSpPr>
        <p:spPr>
          <a:xfrm>
            <a:off x="2830775" y="19962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2" name="Shape 1052"/>
          <p:cNvSpPr/>
          <p:nvPr/>
        </p:nvSpPr>
        <p:spPr>
          <a:xfrm>
            <a:off x="2678000" y="19035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3" name="Shape 1053"/>
          <p:cNvSpPr/>
          <p:nvPr/>
        </p:nvSpPr>
        <p:spPr>
          <a:xfrm>
            <a:off x="2678000" y="1810814"/>
            <a:ext cx="1006200" cy="369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54" name="Shape 1054"/>
          <p:cNvCxnSpPr/>
          <p:nvPr/>
        </p:nvCxnSpPr>
        <p:spPr>
          <a:xfrm>
            <a:off x="4037125" y="2235136"/>
            <a:ext cx="0" cy="234000"/>
          </a:xfrm>
          <a:prstGeom prst="straightConnector1">
            <a:avLst/>
          </a:prstGeom>
          <a:noFill/>
          <a:ln cap="flat" cmpd="sng" w="19050">
            <a:solidFill>
              <a:srgbClr val="191919"/>
            </a:solidFill>
            <a:prstDash val="dot"/>
            <a:round/>
            <a:headEnd len="lg" w="lg" type="none"/>
            <a:tailEnd len="lg" w="lg" type="none"/>
          </a:ln>
        </p:spPr>
      </p:cxnSp>
      <p:cxnSp>
        <p:nvCxnSpPr>
          <p:cNvPr id="1055" name="Shape 1055"/>
          <p:cNvCxnSpPr/>
          <p:nvPr/>
        </p:nvCxnSpPr>
        <p:spPr>
          <a:xfrm>
            <a:off x="3375000" y="2425226"/>
            <a:ext cx="11700" cy="120900"/>
          </a:xfrm>
          <a:prstGeom prst="straightConnector1">
            <a:avLst/>
          </a:prstGeom>
          <a:noFill/>
          <a:ln cap="flat" cmpd="sng" w="19050">
            <a:solidFill>
              <a:srgbClr val="191919"/>
            </a:solidFill>
            <a:prstDash val="dot"/>
            <a:round/>
            <a:headEnd len="lg" w="lg" type="none"/>
            <a:tailEnd len="lg" w="lg" type="none"/>
          </a:ln>
        </p:spPr>
      </p:cxnSp>
      <p:sp>
        <p:nvSpPr>
          <p:cNvPr id="1056" name="Shape 1056"/>
          <p:cNvSpPr/>
          <p:nvPr/>
        </p:nvSpPr>
        <p:spPr>
          <a:xfrm>
            <a:off x="386850" y="4016128"/>
            <a:ext cx="8370300" cy="120900"/>
          </a:xfrm>
          <a:prstGeom prst="rightArrow">
            <a:avLst>
              <a:gd fmla="val 50000" name="adj1"/>
              <a:gd fmla="val 50000" name="adj2"/>
            </a:avLst>
          </a:prstGeom>
          <a:solidFill>
            <a:srgbClr val="666666"/>
          </a:solidFill>
          <a:ln cap="flat" cmpd="sng" w="19050">
            <a:solidFill>
              <a:srgbClr val="666666"/>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57" name="Shape 1057"/>
          <p:cNvCxnSpPr/>
          <p:nvPr/>
        </p:nvCxnSpPr>
        <p:spPr>
          <a:xfrm flipH="1">
            <a:off x="2378600" y="2476772"/>
            <a:ext cx="10800" cy="98400"/>
          </a:xfrm>
          <a:prstGeom prst="straightConnector1">
            <a:avLst/>
          </a:prstGeom>
          <a:noFill/>
          <a:ln cap="flat" cmpd="sng" w="19050">
            <a:solidFill>
              <a:srgbClr val="191919"/>
            </a:solidFill>
            <a:prstDash val="dot"/>
            <a:round/>
            <a:headEnd len="lg" w="lg" type="none"/>
            <a:tailEnd len="lg" w="lg" type="none"/>
          </a:ln>
        </p:spPr>
      </p:cxnSp>
      <p:sp>
        <p:nvSpPr>
          <p:cNvPr id="1058" name="Shape 1058"/>
          <p:cNvSpPr txBox="1"/>
          <p:nvPr/>
        </p:nvSpPr>
        <p:spPr>
          <a:xfrm>
            <a:off x="3181175" y="2273477"/>
            <a:ext cx="305400" cy="17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200">
              <a:solidFill>
                <a:srgbClr val="EFEFEF"/>
              </a:solidFill>
            </a:endParaRPr>
          </a:p>
          <a:p>
            <a:pPr indent="0" lvl="0" marL="0" rtl="0">
              <a:spcBef>
                <a:spcPts val="0"/>
              </a:spcBef>
              <a:spcAft>
                <a:spcPts val="0"/>
              </a:spcAft>
              <a:buNone/>
            </a:pPr>
            <a:r>
              <a:t/>
            </a:r>
            <a:endParaRPr sz="1200">
              <a:solidFill>
                <a:srgbClr val="EFEFEF"/>
              </a:solidFill>
            </a:endParaRPr>
          </a:p>
        </p:txBody>
      </p:sp>
      <p:sp>
        <p:nvSpPr>
          <p:cNvPr id="1059" name="Shape 1059"/>
          <p:cNvSpPr txBox="1"/>
          <p:nvPr/>
        </p:nvSpPr>
        <p:spPr>
          <a:xfrm>
            <a:off x="3217350" y="1641139"/>
            <a:ext cx="305400" cy="76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EFEFEF"/>
                </a:solidFill>
                <a:highlight>
                  <a:srgbClr val="FF0000"/>
                </a:highlight>
              </a:rPr>
              <a:t>a</a:t>
            </a:r>
            <a:endParaRPr sz="800">
              <a:solidFill>
                <a:srgbClr val="EFEFEF"/>
              </a:solidFill>
              <a:highlight>
                <a:srgbClr val="FF0000"/>
              </a:highlight>
            </a:endParaRPr>
          </a:p>
          <a:p>
            <a:pPr indent="0" lvl="0" marL="0" rtl="0">
              <a:spcBef>
                <a:spcPts val="0"/>
              </a:spcBef>
              <a:spcAft>
                <a:spcPts val="0"/>
              </a:spcAft>
              <a:buNone/>
            </a:pPr>
            <a:r>
              <a:rPr lang="en" sz="800">
                <a:solidFill>
                  <a:srgbClr val="EFEFEF"/>
                </a:solidFill>
                <a:highlight>
                  <a:srgbClr val="FF0000"/>
                </a:highlight>
              </a:rPr>
              <a:t>a</a:t>
            </a:r>
            <a:endParaRPr sz="800">
              <a:solidFill>
                <a:srgbClr val="EFEFEF"/>
              </a:solidFill>
              <a:highlight>
                <a:srgbClr val="FF0000"/>
              </a:highlight>
            </a:endParaRPr>
          </a:p>
          <a:p>
            <a:pPr indent="0" lvl="0" marL="0" rtl="0">
              <a:spcBef>
                <a:spcPts val="0"/>
              </a:spcBef>
              <a:spcAft>
                <a:spcPts val="0"/>
              </a:spcAft>
              <a:buNone/>
            </a:pPr>
            <a:r>
              <a:rPr lang="en" sz="800">
                <a:solidFill>
                  <a:srgbClr val="EFEFEF"/>
                </a:solidFill>
                <a:highlight>
                  <a:srgbClr val="FF0000"/>
                </a:highlight>
              </a:rPr>
              <a:t>a</a:t>
            </a:r>
            <a:endParaRPr sz="800">
              <a:solidFill>
                <a:srgbClr val="EFEFEF"/>
              </a:solidFill>
              <a:highlight>
                <a:srgbClr val="FF0000"/>
              </a:highlight>
            </a:endParaRPr>
          </a:p>
          <a:p>
            <a:pPr indent="0" lvl="0" marL="0" rtl="0">
              <a:spcBef>
                <a:spcPts val="0"/>
              </a:spcBef>
              <a:spcAft>
                <a:spcPts val="0"/>
              </a:spcAft>
              <a:buNone/>
            </a:pPr>
            <a:r>
              <a:rPr lang="en" sz="800">
                <a:solidFill>
                  <a:srgbClr val="EFEFEF"/>
                </a:solidFill>
                <a:highlight>
                  <a:srgbClr val="FF0000"/>
                </a:highlight>
              </a:rPr>
              <a:t>c</a:t>
            </a:r>
            <a:endParaRPr sz="800">
              <a:solidFill>
                <a:srgbClr val="EFEFEF"/>
              </a:solidFill>
              <a:highlight>
                <a:srgbClr val="FF0000"/>
              </a:highlight>
            </a:endParaRPr>
          </a:p>
          <a:p>
            <a:pPr indent="0" lvl="0" marL="0" rtl="0">
              <a:spcBef>
                <a:spcPts val="0"/>
              </a:spcBef>
              <a:spcAft>
                <a:spcPts val="0"/>
              </a:spcAft>
              <a:buNone/>
            </a:pPr>
            <a:r>
              <a:rPr lang="en" sz="800">
                <a:solidFill>
                  <a:srgbClr val="EFEFEF"/>
                </a:solidFill>
                <a:highlight>
                  <a:srgbClr val="FF0000"/>
                </a:highlight>
              </a:rPr>
              <a:t>a</a:t>
            </a:r>
            <a:endParaRPr sz="800">
              <a:solidFill>
                <a:srgbClr val="EFEFEF"/>
              </a:solidFill>
              <a:highlight>
                <a:srgbClr val="FF0000"/>
              </a:highlight>
            </a:endParaRPr>
          </a:p>
          <a:p>
            <a:pPr indent="0" lvl="0" marL="0" rtl="0">
              <a:spcBef>
                <a:spcPts val="0"/>
              </a:spcBef>
              <a:spcAft>
                <a:spcPts val="0"/>
              </a:spcAft>
              <a:buNone/>
            </a:pPr>
            <a:r>
              <a:t/>
            </a:r>
            <a:endParaRPr sz="800">
              <a:solidFill>
                <a:srgbClr val="EFEFEF"/>
              </a:solidFill>
              <a:highlight>
                <a:srgbClr val="FF0000"/>
              </a:highlight>
            </a:endParaRPr>
          </a:p>
          <a:p>
            <a:pPr indent="0" lvl="0" marL="0" rtl="0">
              <a:spcBef>
                <a:spcPts val="0"/>
              </a:spcBef>
              <a:spcAft>
                <a:spcPts val="0"/>
              </a:spcAft>
              <a:buNone/>
            </a:pPr>
            <a:r>
              <a:rPr lang="en" sz="800">
                <a:solidFill>
                  <a:srgbClr val="EFEFEF"/>
                </a:solidFill>
                <a:highlight>
                  <a:srgbClr val="FF0000"/>
                </a:highlight>
              </a:rPr>
              <a:t>c</a:t>
            </a:r>
            <a:endParaRPr sz="800">
              <a:solidFill>
                <a:srgbClr val="EFEFEF"/>
              </a:solidFill>
              <a:highlight>
                <a:srgbClr val="FF0000"/>
              </a:highlight>
            </a:endParaRPr>
          </a:p>
        </p:txBody>
      </p:sp>
      <p:sp>
        <p:nvSpPr>
          <p:cNvPr id="1060" name="Shape 1060"/>
          <p:cNvSpPr/>
          <p:nvPr/>
        </p:nvSpPr>
        <p:spPr>
          <a:xfrm>
            <a:off x="4390150" y="2643448"/>
            <a:ext cx="6783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1" name="Shape 1061"/>
          <p:cNvSpPr/>
          <p:nvPr/>
        </p:nvSpPr>
        <p:spPr>
          <a:xfrm>
            <a:off x="5182700" y="2745190"/>
            <a:ext cx="3837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2" name="Shape 1062"/>
          <p:cNvSpPr/>
          <p:nvPr/>
        </p:nvSpPr>
        <p:spPr>
          <a:xfrm>
            <a:off x="5281250" y="2581854"/>
            <a:ext cx="1866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3" name="Shape 1063"/>
          <p:cNvSpPr/>
          <p:nvPr/>
        </p:nvSpPr>
        <p:spPr>
          <a:xfrm>
            <a:off x="5691925" y="2643448"/>
            <a:ext cx="3837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64" name="Shape 1064"/>
          <p:cNvCxnSpPr>
            <a:stCxn id="1060" idx="3"/>
            <a:endCxn id="1062" idx="1"/>
          </p:cNvCxnSpPr>
          <p:nvPr/>
        </p:nvCxnSpPr>
        <p:spPr>
          <a:xfrm flipH="1" rot="10800000">
            <a:off x="5068450" y="2612698"/>
            <a:ext cx="212700" cy="61500"/>
          </a:xfrm>
          <a:prstGeom prst="curvedConnector3">
            <a:avLst>
              <a:gd fmla="val 50024" name="adj1"/>
            </a:avLst>
          </a:prstGeom>
          <a:noFill/>
          <a:ln cap="flat" cmpd="sng" w="19050">
            <a:solidFill>
              <a:srgbClr val="191919"/>
            </a:solidFill>
            <a:prstDash val="solid"/>
            <a:round/>
            <a:headEnd len="lg" w="lg" type="none"/>
            <a:tailEnd len="lg" w="lg" type="none"/>
          </a:ln>
        </p:spPr>
      </p:cxnSp>
      <p:cxnSp>
        <p:nvCxnSpPr>
          <p:cNvPr id="1065" name="Shape 1065"/>
          <p:cNvCxnSpPr>
            <a:stCxn id="1062" idx="3"/>
            <a:endCxn id="1063" idx="1"/>
          </p:cNvCxnSpPr>
          <p:nvPr/>
        </p:nvCxnSpPr>
        <p:spPr>
          <a:xfrm>
            <a:off x="5467850" y="2612604"/>
            <a:ext cx="224100" cy="61500"/>
          </a:xfrm>
          <a:prstGeom prst="curvedConnector3">
            <a:avLst>
              <a:gd fmla="val 49994" name="adj1"/>
            </a:avLst>
          </a:prstGeom>
          <a:noFill/>
          <a:ln cap="flat" cmpd="sng" w="19050">
            <a:solidFill>
              <a:srgbClr val="191919"/>
            </a:solidFill>
            <a:prstDash val="solid"/>
            <a:round/>
            <a:headEnd len="lg" w="lg" type="none"/>
            <a:tailEnd len="lg" w="lg" type="none"/>
          </a:ln>
        </p:spPr>
      </p:cxnSp>
      <p:cxnSp>
        <p:nvCxnSpPr>
          <p:cNvPr id="1066" name="Shape 1066"/>
          <p:cNvCxnSpPr>
            <a:endCxn id="1061" idx="1"/>
          </p:cNvCxnSpPr>
          <p:nvPr/>
        </p:nvCxnSpPr>
        <p:spPr>
          <a:xfrm>
            <a:off x="5068400" y="2674240"/>
            <a:ext cx="114300" cy="101700"/>
          </a:xfrm>
          <a:prstGeom prst="curvedConnector2">
            <a:avLst/>
          </a:prstGeom>
          <a:noFill/>
          <a:ln cap="flat" cmpd="sng" w="19050">
            <a:solidFill>
              <a:srgbClr val="191919"/>
            </a:solidFill>
            <a:prstDash val="solid"/>
            <a:round/>
            <a:headEnd len="lg" w="lg" type="none"/>
            <a:tailEnd len="lg" w="lg" type="none"/>
          </a:ln>
        </p:spPr>
      </p:cxnSp>
      <p:cxnSp>
        <p:nvCxnSpPr>
          <p:cNvPr id="1067" name="Shape 1067"/>
          <p:cNvCxnSpPr>
            <a:stCxn id="1061" idx="3"/>
            <a:endCxn id="1063" idx="1"/>
          </p:cNvCxnSpPr>
          <p:nvPr/>
        </p:nvCxnSpPr>
        <p:spPr>
          <a:xfrm flipH="1" rot="10800000">
            <a:off x="5566400" y="2674240"/>
            <a:ext cx="125400" cy="101700"/>
          </a:xfrm>
          <a:prstGeom prst="curvedConnector3">
            <a:avLst>
              <a:gd fmla="val 50050" name="adj1"/>
            </a:avLst>
          </a:prstGeom>
          <a:noFill/>
          <a:ln cap="flat" cmpd="sng" w="19050">
            <a:solidFill>
              <a:srgbClr val="191919"/>
            </a:solidFill>
            <a:prstDash val="solid"/>
            <a:round/>
            <a:headEnd len="lg" w="lg" type="none"/>
            <a:tailEnd len="lg" w="lg" type="none"/>
          </a:ln>
        </p:spPr>
      </p:cxnSp>
      <p:sp>
        <p:nvSpPr>
          <p:cNvPr id="1068" name="Shape 1068"/>
          <p:cNvSpPr/>
          <p:nvPr/>
        </p:nvSpPr>
        <p:spPr>
          <a:xfrm>
            <a:off x="5282050" y="2356931"/>
            <a:ext cx="114300" cy="61500"/>
          </a:xfrm>
          <a:prstGeom prst="rect">
            <a:avLst/>
          </a:prstGeom>
          <a:solidFill>
            <a:srgbClr val="434343"/>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69" name="Shape 1069"/>
          <p:cNvCxnSpPr/>
          <p:nvPr/>
        </p:nvCxnSpPr>
        <p:spPr>
          <a:xfrm>
            <a:off x="5368700" y="2439773"/>
            <a:ext cx="11700" cy="120900"/>
          </a:xfrm>
          <a:prstGeom prst="straightConnector1">
            <a:avLst/>
          </a:prstGeom>
          <a:noFill/>
          <a:ln cap="flat" cmpd="sng" w="19050">
            <a:solidFill>
              <a:srgbClr val="191919"/>
            </a:solidFill>
            <a:prstDash val="dot"/>
            <a:round/>
            <a:headEnd len="lg" w="lg" type="none"/>
            <a:tailEnd len="lg" w="lg" type="none"/>
          </a:ln>
        </p:spPr>
      </p:cxnSp>
      <p:sp>
        <p:nvSpPr>
          <p:cNvPr id="1070" name="Shape 1070"/>
          <p:cNvSpPr txBox="1"/>
          <p:nvPr/>
        </p:nvSpPr>
        <p:spPr>
          <a:xfrm>
            <a:off x="5212109" y="1694524"/>
            <a:ext cx="305400" cy="76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200">
              <a:solidFill>
                <a:srgbClr val="EFEFEF"/>
              </a:solidFill>
              <a:highlight>
                <a:srgbClr val="FF0000"/>
              </a:highlight>
            </a:endParaRPr>
          </a:p>
          <a:p>
            <a:pPr indent="0" lvl="0" marL="0" rtl="0">
              <a:spcBef>
                <a:spcPts val="0"/>
              </a:spcBef>
              <a:spcAft>
                <a:spcPts val="0"/>
              </a:spcAft>
              <a:buNone/>
            </a:pPr>
            <a:r>
              <a:t/>
            </a:r>
            <a:endParaRPr sz="1200">
              <a:solidFill>
                <a:srgbClr val="EFEFEF"/>
              </a:solidFill>
              <a:highlight>
                <a:srgbClr val="FF0000"/>
              </a:highlight>
            </a:endParaRPr>
          </a:p>
          <a:p>
            <a:pPr indent="0" lvl="0" marL="0" rtl="0">
              <a:spcBef>
                <a:spcPts val="0"/>
              </a:spcBef>
              <a:spcAft>
                <a:spcPts val="0"/>
              </a:spcAft>
              <a:buNone/>
            </a:pPr>
            <a:r>
              <a:t/>
            </a:r>
            <a:endParaRPr sz="1200">
              <a:solidFill>
                <a:srgbClr val="EFEFEF"/>
              </a:solidFill>
              <a:highlight>
                <a:srgbClr val="FF0000"/>
              </a:highlight>
            </a:endParaRPr>
          </a:p>
          <a:p>
            <a:pPr indent="0" lvl="0" marL="0" rtl="0">
              <a:spcBef>
                <a:spcPts val="0"/>
              </a:spcBef>
              <a:spcAft>
                <a:spcPts val="0"/>
              </a:spcAft>
              <a:buNone/>
            </a:pPr>
            <a:r>
              <a:t/>
            </a:r>
            <a:endParaRPr sz="1200">
              <a:solidFill>
                <a:srgbClr val="EFEFEF"/>
              </a:solidFill>
              <a:highlight>
                <a:srgbClr val="FF0000"/>
              </a:highlight>
            </a:endParaRPr>
          </a:p>
          <a:p>
            <a:pPr indent="0" lvl="0" marL="0" rtl="0">
              <a:spcBef>
                <a:spcPts val="0"/>
              </a:spcBef>
              <a:spcAft>
                <a:spcPts val="0"/>
              </a:spcAft>
              <a:buNone/>
            </a:pPr>
            <a:r>
              <a:rPr lang="en" sz="1200">
                <a:solidFill>
                  <a:srgbClr val="EFEFEF"/>
                </a:solidFill>
              </a:rPr>
              <a:t>a</a:t>
            </a:r>
            <a:endParaRPr sz="1200">
              <a:solidFill>
                <a:srgbClr val="EFEFEF"/>
              </a:solidFill>
            </a:endParaRPr>
          </a:p>
          <a:p>
            <a:pPr indent="0" lvl="0" marL="0" rtl="0">
              <a:spcBef>
                <a:spcPts val="0"/>
              </a:spcBef>
              <a:spcAft>
                <a:spcPts val="0"/>
              </a:spcAft>
              <a:buNone/>
            </a:pPr>
            <a:r>
              <a:t/>
            </a:r>
            <a:endParaRPr sz="1200">
              <a:solidFill>
                <a:srgbClr val="EFEFEF"/>
              </a:solidFill>
              <a:highlight>
                <a:srgbClr val="FF0000"/>
              </a:highlight>
            </a:endParaRPr>
          </a:p>
        </p:txBody>
      </p:sp>
      <p:sp>
        <p:nvSpPr>
          <p:cNvPr id="1071" name="Shape 1071"/>
          <p:cNvSpPr/>
          <p:nvPr/>
        </p:nvSpPr>
        <p:spPr>
          <a:xfrm>
            <a:off x="6577650" y="2554120"/>
            <a:ext cx="6783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2" name="Shape 1072"/>
          <p:cNvSpPr/>
          <p:nvPr/>
        </p:nvSpPr>
        <p:spPr>
          <a:xfrm>
            <a:off x="7494225" y="2655863"/>
            <a:ext cx="3837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3" name="Shape 1073"/>
          <p:cNvSpPr/>
          <p:nvPr/>
        </p:nvSpPr>
        <p:spPr>
          <a:xfrm>
            <a:off x="8003450" y="2554120"/>
            <a:ext cx="3837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74" name="Shape 1074"/>
          <p:cNvCxnSpPr>
            <a:stCxn id="1071" idx="3"/>
            <a:endCxn id="1075" idx="1"/>
          </p:cNvCxnSpPr>
          <p:nvPr/>
        </p:nvCxnSpPr>
        <p:spPr>
          <a:xfrm flipH="1" rot="10800000">
            <a:off x="7255950" y="2523970"/>
            <a:ext cx="218100" cy="60900"/>
          </a:xfrm>
          <a:prstGeom prst="curvedConnector3">
            <a:avLst>
              <a:gd fmla="val 49997" name="adj1"/>
            </a:avLst>
          </a:prstGeom>
          <a:noFill/>
          <a:ln cap="flat" cmpd="sng" w="19050">
            <a:solidFill>
              <a:srgbClr val="191919"/>
            </a:solidFill>
            <a:prstDash val="solid"/>
            <a:round/>
            <a:headEnd len="lg" w="lg" type="none"/>
            <a:tailEnd len="lg" w="lg" type="none"/>
          </a:ln>
        </p:spPr>
      </p:cxnSp>
      <p:cxnSp>
        <p:nvCxnSpPr>
          <p:cNvPr id="1076" name="Shape 1076"/>
          <p:cNvCxnSpPr>
            <a:stCxn id="1077" idx="3"/>
            <a:endCxn id="1073" idx="1"/>
          </p:cNvCxnSpPr>
          <p:nvPr/>
        </p:nvCxnSpPr>
        <p:spPr>
          <a:xfrm>
            <a:off x="7828238" y="2523291"/>
            <a:ext cx="175200" cy="61500"/>
          </a:xfrm>
          <a:prstGeom prst="curvedConnector3">
            <a:avLst>
              <a:gd fmla="val 50004" name="adj1"/>
            </a:avLst>
          </a:prstGeom>
          <a:noFill/>
          <a:ln cap="flat" cmpd="sng" w="19050">
            <a:solidFill>
              <a:srgbClr val="191919"/>
            </a:solidFill>
            <a:prstDash val="solid"/>
            <a:round/>
            <a:headEnd len="lg" w="lg" type="none"/>
            <a:tailEnd len="lg" w="lg" type="none"/>
          </a:ln>
        </p:spPr>
      </p:cxnSp>
      <p:cxnSp>
        <p:nvCxnSpPr>
          <p:cNvPr id="1078" name="Shape 1078"/>
          <p:cNvCxnSpPr>
            <a:stCxn id="1071" idx="3"/>
            <a:endCxn id="1072" idx="1"/>
          </p:cNvCxnSpPr>
          <p:nvPr/>
        </p:nvCxnSpPr>
        <p:spPr>
          <a:xfrm>
            <a:off x="7255950" y="2584870"/>
            <a:ext cx="238200" cy="101700"/>
          </a:xfrm>
          <a:prstGeom prst="curvedConnector3">
            <a:avLst>
              <a:gd fmla="val 50016" name="adj1"/>
            </a:avLst>
          </a:prstGeom>
          <a:noFill/>
          <a:ln cap="flat" cmpd="sng" w="19050">
            <a:solidFill>
              <a:srgbClr val="191919"/>
            </a:solidFill>
            <a:prstDash val="solid"/>
            <a:round/>
            <a:headEnd len="lg" w="lg" type="none"/>
            <a:tailEnd len="lg" w="lg" type="none"/>
          </a:ln>
        </p:spPr>
      </p:cxnSp>
      <p:cxnSp>
        <p:nvCxnSpPr>
          <p:cNvPr id="1079" name="Shape 1079"/>
          <p:cNvCxnSpPr>
            <a:stCxn id="1072" idx="3"/>
            <a:endCxn id="1073" idx="1"/>
          </p:cNvCxnSpPr>
          <p:nvPr/>
        </p:nvCxnSpPr>
        <p:spPr>
          <a:xfrm flipH="1" rot="10800000">
            <a:off x="7877925" y="2584913"/>
            <a:ext cx="125400" cy="101700"/>
          </a:xfrm>
          <a:prstGeom prst="curvedConnector3">
            <a:avLst>
              <a:gd fmla="val 50050" name="adj1"/>
            </a:avLst>
          </a:prstGeom>
          <a:noFill/>
          <a:ln cap="flat" cmpd="sng" w="19050">
            <a:solidFill>
              <a:srgbClr val="191919"/>
            </a:solidFill>
            <a:prstDash val="solid"/>
            <a:round/>
            <a:headEnd len="lg" w="lg" type="none"/>
            <a:tailEnd len="lg" w="lg" type="none"/>
          </a:ln>
        </p:spPr>
      </p:cxnSp>
      <p:sp>
        <p:nvSpPr>
          <p:cNvPr id="1080" name="Shape 1080"/>
          <p:cNvSpPr/>
          <p:nvPr/>
        </p:nvSpPr>
        <p:spPr>
          <a:xfrm>
            <a:off x="7475788" y="2383964"/>
            <a:ext cx="1143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7" name="Shape 1077"/>
          <p:cNvSpPr/>
          <p:nvPr/>
        </p:nvSpPr>
        <p:spPr>
          <a:xfrm>
            <a:off x="7713938" y="2492541"/>
            <a:ext cx="1143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5" name="Shape 1075"/>
          <p:cNvSpPr/>
          <p:nvPr/>
        </p:nvSpPr>
        <p:spPr>
          <a:xfrm>
            <a:off x="7474038" y="2493117"/>
            <a:ext cx="1143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81" name="Shape 1081"/>
          <p:cNvCxnSpPr>
            <a:stCxn id="1071" idx="3"/>
            <a:endCxn id="1080" idx="1"/>
          </p:cNvCxnSpPr>
          <p:nvPr/>
        </p:nvCxnSpPr>
        <p:spPr>
          <a:xfrm flipH="1" rot="10800000">
            <a:off x="7255950" y="2414770"/>
            <a:ext cx="219900" cy="170100"/>
          </a:xfrm>
          <a:prstGeom prst="curvedConnector3">
            <a:avLst>
              <a:gd fmla="val 49986" name="adj1"/>
            </a:avLst>
          </a:prstGeom>
          <a:noFill/>
          <a:ln cap="flat" cmpd="sng" w="19050">
            <a:solidFill>
              <a:srgbClr val="191919"/>
            </a:solidFill>
            <a:prstDash val="solid"/>
            <a:round/>
            <a:headEnd len="lg" w="lg" type="none"/>
            <a:tailEnd len="lg" w="lg" type="none"/>
          </a:ln>
        </p:spPr>
      </p:cxnSp>
      <p:cxnSp>
        <p:nvCxnSpPr>
          <p:cNvPr id="1082" name="Shape 1082"/>
          <p:cNvCxnSpPr>
            <a:stCxn id="1077" idx="1"/>
            <a:endCxn id="1080" idx="3"/>
          </p:cNvCxnSpPr>
          <p:nvPr/>
        </p:nvCxnSpPr>
        <p:spPr>
          <a:xfrm rot="10800000">
            <a:off x="7590038" y="2414691"/>
            <a:ext cx="123900" cy="108600"/>
          </a:xfrm>
          <a:prstGeom prst="curvedConnector3">
            <a:avLst>
              <a:gd fmla="val 49980" name="adj1"/>
            </a:avLst>
          </a:prstGeom>
          <a:noFill/>
          <a:ln cap="flat" cmpd="sng" w="19050">
            <a:solidFill>
              <a:srgbClr val="191919"/>
            </a:solidFill>
            <a:prstDash val="solid"/>
            <a:round/>
            <a:headEnd len="lg" w="lg" type="none"/>
            <a:tailEnd len="lg" w="lg" type="none"/>
          </a:ln>
        </p:spPr>
      </p:cxnSp>
      <p:cxnSp>
        <p:nvCxnSpPr>
          <p:cNvPr id="1083" name="Shape 1083"/>
          <p:cNvCxnSpPr>
            <a:stCxn id="1077" idx="1"/>
            <a:endCxn id="1080" idx="3"/>
          </p:cNvCxnSpPr>
          <p:nvPr/>
        </p:nvCxnSpPr>
        <p:spPr>
          <a:xfrm rot="10800000">
            <a:off x="7590038" y="2414691"/>
            <a:ext cx="123900" cy="108600"/>
          </a:xfrm>
          <a:prstGeom prst="curvedConnector3">
            <a:avLst>
              <a:gd fmla="val 49980" name="adj1"/>
            </a:avLst>
          </a:prstGeom>
          <a:noFill/>
          <a:ln cap="flat" cmpd="sng" w="19050">
            <a:solidFill>
              <a:srgbClr val="191919"/>
            </a:solidFill>
            <a:prstDash val="solid"/>
            <a:round/>
            <a:headEnd len="lg" w="lg" type="none"/>
            <a:tailEnd len="lg" w="lg" type="none"/>
          </a:ln>
        </p:spPr>
      </p:cxnSp>
      <p:cxnSp>
        <p:nvCxnSpPr>
          <p:cNvPr id="1084" name="Shape 1084"/>
          <p:cNvCxnSpPr>
            <a:stCxn id="1075" idx="3"/>
            <a:endCxn id="1077" idx="1"/>
          </p:cNvCxnSpPr>
          <p:nvPr/>
        </p:nvCxnSpPr>
        <p:spPr>
          <a:xfrm flipH="1" rot="10800000">
            <a:off x="7588338" y="2523267"/>
            <a:ext cx="125700" cy="600"/>
          </a:xfrm>
          <a:prstGeom prst="curvedConnector3">
            <a:avLst>
              <a:gd fmla="val 49960" name="adj1"/>
            </a:avLst>
          </a:prstGeom>
          <a:noFill/>
          <a:ln cap="flat" cmpd="sng" w="19050">
            <a:solidFill>
              <a:srgbClr val="191919"/>
            </a:solidFill>
            <a:prstDash val="solid"/>
            <a:round/>
            <a:headEnd len="lg" w="lg" type="none"/>
            <a:tailEnd len="lg" w="lg" type="none"/>
          </a:ln>
        </p:spPr>
      </p:cxnSp>
      <p:sp>
        <p:nvSpPr>
          <p:cNvPr id="1085" name="Shape 1085"/>
          <p:cNvSpPr txBox="1"/>
          <p:nvPr/>
        </p:nvSpPr>
        <p:spPr>
          <a:xfrm>
            <a:off x="6535125" y="1604138"/>
            <a:ext cx="2579700" cy="2433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b="1" lang="en" sz="1800">
                <a:solidFill>
                  <a:srgbClr val="191919"/>
                </a:solidFill>
              </a:rPr>
              <a:t>Sample graph</a:t>
            </a:r>
            <a:endParaRPr sz="1800">
              <a:solidFill>
                <a:srgbClr val="191919"/>
              </a:solidFill>
              <a:latin typeface="Courier New"/>
              <a:ea typeface="Courier New"/>
              <a:cs typeface="Courier New"/>
              <a:sym typeface="Courier New"/>
            </a:endParaRPr>
          </a:p>
        </p:txBody>
      </p:sp>
      <p:sp>
        <p:nvSpPr>
          <p:cNvPr id="1086" name="Shape 1086"/>
          <p:cNvSpPr/>
          <p:nvPr/>
        </p:nvSpPr>
        <p:spPr>
          <a:xfrm>
            <a:off x="6559775" y="1572708"/>
            <a:ext cx="6783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7" name="Shape 1087"/>
          <p:cNvSpPr/>
          <p:nvPr/>
        </p:nvSpPr>
        <p:spPr>
          <a:xfrm>
            <a:off x="7985575" y="1572708"/>
            <a:ext cx="3837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88" name="Shape 1088"/>
          <p:cNvCxnSpPr>
            <a:stCxn id="1086" idx="3"/>
            <a:endCxn id="1089" idx="1"/>
          </p:cNvCxnSpPr>
          <p:nvPr/>
        </p:nvCxnSpPr>
        <p:spPr>
          <a:xfrm flipH="1" rot="10800000">
            <a:off x="7238075" y="1542558"/>
            <a:ext cx="218100" cy="60900"/>
          </a:xfrm>
          <a:prstGeom prst="curvedConnector3">
            <a:avLst>
              <a:gd fmla="val 49997" name="adj1"/>
            </a:avLst>
          </a:prstGeom>
          <a:noFill/>
          <a:ln cap="flat" cmpd="sng" w="19050">
            <a:solidFill>
              <a:srgbClr val="191919"/>
            </a:solidFill>
            <a:prstDash val="solid"/>
            <a:round/>
            <a:headEnd len="lg" w="lg" type="none"/>
            <a:tailEnd len="lg" w="lg" type="none"/>
          </a:ln>
        </p:spPr>
      </p:cxnSp>
      <p:cxnSp>
        <p:nvCxnSpPr>
          <p:cNvPr id="1090" name="Shape 1090"/>
          <p:cNvCxnSpPr>
            <a:stCxn id="1091" idx="3"/>
            <a:endCxn id="1087" idx="1"/>
          </p:cNvCxnSpPr>
          <p:nvPr/>
        </p:nvCxnSpPr>
        <p:spPr>
          <a:xfrm>
            <a:off x="7810363" y="1541878"/>
            <a:ext cx="175200" cy="61500"/>
          </a:xfrm>
          <a:prstGeom prst="curvedConnector3">
            <a:avLst>
              <a:gd fmla="val 50004" name="adj1"/>
            </a:avLst>
          </a:prstGeom>
          <a:noFill/>
          <a:ln cap="flat" cmpd="sng" w="19050">
            <a:solidFill>
              <a:srgbClr val="191919"/>
            </a:solidFill>
            <a:prstDash val="solid"/>
            <a:round/>
            <a:headEnd len="lg" w="lg" type="none"/>
            <a:tailEnd len="lg" w="lg" type="none"/>
          </a:ln>
        </p:spPr>
      </p:cxnSp>
      <p:sp>
        <p:nvSpPr>
          <p:cNvPr id="1092" name="Shape 1092"/>
          <p:cNvSpPr/>
          <p:nvPr/>
        </p:nvSpPr>
        <p:spPr>
          <a:xfrm>
            <a:off x="7339663" y="1329183"/>
            <a:ext cx="1143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1" name="Shape 1091"/>
          <p:cNvSpPr/>
          <p:nvPr/>
        </p:nvSpPr>
        <p:spPr>
          <a:xfrm>
            <a:off x="7696063" y="1511128"/>
            <a:ext cx="1143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9" name="Shape 1089"/>
          <p:cNvSpPr/>
          <p:nvPr/>
        </p:nvSpPr>
        <p:spPr>
          <a:xfrm>
            <a:off x="7456163" y="1511705"/>
            <a:ext cx="114300" cy="61500"/>
          </a:xfrm>
          <a:prstGeom prst="rect">
            <a:avLst/>
          </a:prstGeom>
          <a:solidFill>
            <a:srgbClr val="CCCCCC"/>
          </a:solidFill>
          <a:ln cap="flat" cmpd="sng" w="19050">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93" name="Shape 1093"/>
          <p:cNvCxnSpPr>
            <a:stCxn id="1086" idx="3"/>
            <a:endCxn id="1092" idx="1"/>
          </p:cNvCxnSpPr>
          <p:nvPr/>
        </p:nvCxnSpPr>
        <p:spPr>
          <a:xfrm flipH="1" rot="10800000">
            <a:off x="7238075" y="1359858"/>
            <a:ext cx="101700" cy="243600"/>
          </a:xfrm>
          <a:prstGeom prst="curvedConnector3">
            <a:avLst>
              <a:gd fmla="val 49945" name="adj1"/>
            </a:avLst>
          </a:prstGeom>
          <a:noFill/>
          <a:ln cap="flat" cmpd="sng" w="19050">
            <a:solidFill>
              <a:srgbClr val="191919"/>
            </a:solidFill>
            <a:prstDash val="solid"/>
            <a:round/>
            <a:headEnd len="lg" w="lg" type="none"/>
            <a:tailEnd len="lg" w="lg" type="none"/>
          </a:ln>
        </p:spPr>
      </p:cxnSp>
      <p:cxnSp>
        <p:nvCxnSpPr>
          <p:cNvPr id="1094" name="Shape 1094"/>
          <p:cNvCxnSpPr>
            <a:stCxn id="1091" idx="1"/>
            <a:endCxn id="1092" idx="3"/>
          </p:cNvCxnSpPr>
          <p:nvPr/>
        </p:nvCxnSpPr>
        <p:spPr>
          <a:xfrm rot="10800000">
            <a:off x="7453963" y="1360078"/>
            <a:ext cx="242100" cy="181800"/>
          </a:xfrm>
          <a:prstGeom prst="curvedConnector3">
            <a:avLst>
              <a:gd fmla="val 50000" name="adj1"/>
            </a:avLst>
          </a:prstGeom>
          <a:noFill/>
          <a:ln cap="flat" cmpd="sng" w="19050">
            <a:solidFill>
              <a:srgbClr val="191919"/>
            </a:solidFill>
            <a:prstDash val="solid"/>
            <a:round/>
            <a:headEnd len="lg" w="lg" type="none"/>
            <a:tailEnd len="lg" w="lg" type="none"/>
          </a:ln>
        </p:spPr>
      </p:cxnSp>
      <p:cxnSp>
        <p:nvCxnSpPr>
          <p:cNvPr id="1095" name="Shape 1095"/>
          <p:cNvCxnSpPr>
            <a:stCxn id="1091" idx="1"/>
            <a:endCxn id="1092" idx="3"/>
          </p:cNvCxnSpPr>
          <p:nvPr/>
        </p:nvCxnSpPr>
        <p:spPr>
          <a:xfrm rot="10800000">
            <a:off x="7453963" y="1360078"/>
            <a:ext cx="242100" cy="181800"/>
          </a:xfrm>
          <a:prstGeom prst="curvedConnector3">
            <a:avLst>
              <a:gd fmla="val 50000" name="adj1"/>
            </a:avLst>
          </a:prstGeom>
          <a:noFill/>
          <a:ln cap="flat" cmpd="sng" w="19050">
            <a:solidFill>
              <a:srgbClr val="191919"/>
            </a:solidFill>
            <a:prstDash val="solid"/>
            <a:round/>
            <a:headEnd len="lg" w="lg" type="none"/>
            <a:tailEnd len="lg" w="lg" type="none"/>
          </a:ln>
        </p:spPr>
      </p:cxnSp>
      <p:cxnSp>
        <p:nvCxnSpPr>
          <p:cNvPr id="1096" name="Shape 1096"/>
          <p:cNvCxnSpPr>
            <a:stCxn id="1089" idx="3"/>
            <a:endCxn id="1091" idx="1"/>
          </p:cNvCxnSpPr>
          <p:nvPr/>
        </p:nvCxnSpPr>
        <p:spPr>
          <a:xfrm flipH="1" rot="10800000">
            <a:off x="7570463" y="1541855"/>
            <a:ext cx="125700" cy="600"/>
          </a:xfrm>
          <a:prstGeom prst="curvedConnector3">
            <a:avLst>
              <a:gd fmla="val 49960" name="adj1"/>
            </a:avLst>
          </a:prstGeom>
          <a:noFill/>
          <a:ln cap="flat" cmpd="sng" w="19050">
            <a:solidFill>
              <a:srgbClr val="191919"/>
            </a:solidFill>
            <a:prstDash val="solid"/>
            <a:round/>
            <a:headEnd len="lg" w="lg" type="none"/>
            <a:tailEnd len="lg" w="lg" type="none"/>
          </a:ln>
        </p:spPr>
      </p:cxnSp>
      <p:sp>
        <p:nvSpPr>
          <p:cNvPr id="1097" name="Shape 1097"/>
          <p:cNvSpPr txBox="1"/>
          <p:nvPr/>
        </p:nvSpPr>
        <p:spPr>
          <a:xfrm>
            <a:off x="4583700" y="2910188"/>
            <a:ext cx="1437600" cy="7629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0"/>
              </a:spcAft>
              <a:buNone/>
            </a:pPr>
            <a:r>
              <a:rPr b="1" lang="en" sz="1800">
                <a:solidFill>
                  <a:srgbClr val="191919"/>
                </a:solidFill>
              </a:rPr>
              <a:t>Variants</a:t>
            </a:r>
            <a:endParaRPr sz="1800">
              <a:solidFill>
                <a:srgbClr val="191919"/>
              </a:solidFill>
              <a:latin typeface="Courier New"/>
              <a:ea typeface="Courier New"/>
              <a:cs typeface="Courier New"/>
              <a:sym typeface="Courier New"/>
            </a:endParaRPr>
          </a:p>
          <a:p>
            <a:pPr indent="0" lvl="0" marL="0" rtl="0">
              <a:spcBef>
                <a:spcPts val="480"/>
              </a:spcBef>
              <a:spcAft>
                <a:spcPts val="0"/>
              </a:spcAft>
              <a:buNone/>
            </a:pPr>
            <a:r>
              <a:rPr lang="en" sz="1800">
                <a:solidFill>
                  <a:srgbClr val="191919"/>
                </a:solidFill>
                <a:latin typeface="Courier New"/>
                <a:ea typeface="Courier New"/>
                <a:cs typeface="Courier New"/>
                <a:sym typeface="Courier New"/>
              </a:rPr>
              <a:t> </a:t>
            </a:r>
            <a:endParaRPr i="1" sz="1800">
              <a:solidFill>
                <a:srgbClr val="191919"/>
              </a:solidFill>
            </a:endParaRPr>
          </a:p>
          <a:p>
            <a:pPr indent="0" lvl="0" marL="0" rtl="0">
              <a:spcBef>
                <a:spcPts val="480"/>
              </a:spcBef>
              <a:spcAft>
                <a:spcPts val="0"/>
              </a:spcAft>
              <a:buNone/>
            </a:pPr>
            <a:r>
              <a:t/>
            </a:r>
            <a:endParaRPr sz="1800">
              <a:solidFill>
                <a:srgbClr val="191919"/>
              </a:solidFill>
              <a:latin typeface="Courier New"/>
              <a:ea typeface="Courier New"/>
              <a:cs typeface="Courier New"/>
              <a:sym typeface="Courier New"/>
            </a:endParaRPr>
          </a:p>
        </p:txBody>
      </p:sp>
      <p:sp>
        <p:nvSpPr>
          <p:cNvPr id="1098" name="Shape 1098"/>
          <p:cNvSpPr txBox="1"/>
          <p:nvPr/>
        </p:nvSpPr>
        <p:spPr>
          <a:xfrm>
            <a:off x="5910375" y="3090487"/>
            <a:ext cx="2143800" cy="637800"/>
          </a:xfrm>
          <a:prstGeom prst="rect">
            <a:avLst/>
          </a:prstGeom>
          <a:noFill/>
          <a:ln>
            <a:noFill/>
          </a:ln>
        </p:spPr>
        <p:txBody>
          <a:bodyPr anchorCtr="0" anchor="ctr" bIns="91425" lIns="91425" spcFirstLastPara="1" rIns="91425" wrap="square" tIns="91425">
            <a:noAutofit/>
          </a:bodyPr>
          <a:lstStyle/>
          <a:p>
            <a:pPr indent="-342900" lvl="0" marL="457200" rtl="0">
              <a:spcBef>
                <a:spcPts val="480"/>
              </a:spcBef>
              <a:spcAft>
                <a:spcPts val="0"/>
              </a:spcAft>
              <a:buClr>
                <a:srgbClr val="191919"/>
              </a:buClr>
              <a:buSzPts val="1800"/>
              <a:buChar char="-"/>
            </a:pPr>
            <a:r>
              <a:rPr lang="en" sz="1800">
                <a:solidFill>
                  <a:srgbClr val="191919"/>
                </a:solidFill>
              </a:rPr>
              <a:t>VG format</a:t>
            </a:r>
            <a:endParaRPr sz="1800">
              <a:solidFill>
                <a:srgbClr val="191919"/>
              </a:solidFill>
            </a:endParaRPr>
          </a:p>
          <a:p>
            <a:pPr indent="-342900" lvl="0" marL="457200" rtl="0">
              <a:spcBef>
                <a:spcPts val="0"/>
              </a:spcBef>
              <a:spcAft>
                <a:spcPts val="0"/>
              </a:spcAft>
              <a:buClr>
                <a:srgbClr val="191919"/>
              </a:buClr>
              <a:buSzPts val="1800"/>
              <a:buChar char="-"/>
            </a:pPr>
            <a:r>
              <a:rPr lang="en" sz="1800">
                <a:solidFill>
                  <a:srgbClr val="191919"/>
                </a:solidFill>
              </a:rPr>
              <a:t>from </a:t>
            </a:r>
            <a:r>
              <a:rPr lang="en" sz="1800">
                <a:solidFill>
                  <a:srgbClr val="191919"/>
                </a:solidFill>
                <a:latin typeface="Courier New"/>
                <a:ea typeface="Courier New"/>
                <a:cs typeface="Courier New"/>
                <a:sym typeface="Courier New"/>
              </a:rPr>
              <a:t>vg call</a:t>
            </a:r>
            <a:endParaRPr/>
          </a:p>
        </p:txBody>
      </p:sp>
      <p:sp>
        <p:nvSpPr>
          <p:cNvPr id="1099" name="Shape 1099"/>
          <p:cNvSpPr/>
          <p:nvPr/>
        </p:nvSpPr>
        <p:spPr>
          <a:xfrm rot="-5403207">
            <a:off x="7370400" y="2082058"/>
            <a:ext cx="321600" cy="154800"/>
          </a:xfrm>
          <a:prstGeom prst="rightArrow">
            <a:avLst>
              <a:gd fmla="val 50000" name="adj1"/>
              <a:gd fmla="val 50000" name="adj2"/>
            </a:avLst>
          </a:prstGeom>
          <a:solidFill>
            <a:srgbClr val="EFEFEF"/>
          </a:solidFill>
          <a:ln cap="flat" cmpd="sng" w="9525">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0" name="Shape 1100"/>
          <p:cNvSpPr/>
          <p:nvPr/>
        </p:nvSpPr>
        <p:spPr>
          <a:xfrm rot="4093">
            <a:off x="6192174" y="2478863"/>
            <a:ext cx="252000" cy="75000"/>
          </a:xfrm>
          <a:prstGeom prst="rightArrow">
            <a:avLst>
              <a:gd fmla="val 50000" name="adj1"/>
              <a:gd fmla="val 50000" name="adj2"/>
            </a:avLst>
          </a:prstGeom>
          <a:solidFill>
            <a:srgbClr val="EFEFEF"/>
          </a:solidFill>
          <a:ln cap="flat" cmpd="sng" w="9525">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1" name="Shape 1101"/>
          <p:cNvSpPr/>
          <p:nvPr/>
        </p:nvSpPr>
        <p:spPr>
          <a:xfrm rot="4093">
            <a:off x="4145299" y="2517994"/>
            <a:ext cx="252000" cy="75000"/>
          </a:xfrm>
          <a:prstGeom prst="rightArrow">
            <a:avLst>
              <a:gd fmla="val 50000" name="adj1"/>
              <a:gd fmla="val 50000" name="adj2"/>
            </a:avLst>
          </a:prstGeom>
          <a:solidFill>
            <a:srgbClr val="EFEFEF"/>
          </a:solidFill>
          <a:ln cap="flat" cmpd="sng" w="9525">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2" name="Shape 1102"/>
          <p:cNvSpPr/>
          <p:nvPr/>
        </p:nvSpPr>
        <p:spPr>
          <a:xfrm rot="4093">
            <a:off x="1935499" y="2517994"/>
            <a:ext cx="252000" cy="75000"/>
          </a:xfrm>
          <a:prstGeom prst="rightArrow">
            <a:avLst>
              <a:gd fmla="val 50000" name="adj1"/>
              <a:gd fmla="val 50000" name="adj2"/>
            </a:avLst>
          </a:prstGeom>
          <a:solidFill>
            <a:srgbClr val="EFEFEF"/>
          </a:solidFill>
          <a:ln cap="flat" cmpd="sng" w="9525">
            <a:solidFill>
              <a:srgbClr val="191919"/>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3" name="Shape 1103"/>
          <p:cNvSpPr txBox="1"/>
          <p:nvPr/>
        </p:nvSpPr>
        <p:spPr>
          <a:xfrm>
            <a:off x="1310950" y="4372150"/>
            <a:ext cx="7404300" cy="490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t>Glenn Hickey, Adam Novak, Benedict Paten, Mike Lin</a:t>
            </a:r>
            <a:endParaRPr sz="20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Shape 1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Whole human genome analysis pipeline</a:t>
            </a:r>
            <a:endParaRPr/>
          </a:p>
        </p:txBody>
      </p:sp>
      <p:sp>
        <p:nvSpPr>
          <p:cNvPr id="1109" name="Shape 1109"/>
          <p:cNvSpPr txBox="1"/>
          <p:nvPr>
            <p:ph idx="1" type="body"/>
          </p:nvPr>
        </p:nvSpPr>
        <p:spPr>
          <a:xfrm>
            <a:off x="311700" y="3814400"/>
            <a:ext cx="8520600" cy="10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submitted the a whole human genome analysis using variation reference methods as part of the PrecisionFDA resequencing competition. (May 2016.)</a:t>
            </a:r>
            <a:endParaRPr/>
          </a:p>
          <a:p>
            <a:pPr indent="0" lvl="0" marL="0" rtl="0">
              <a:spcBef>
                <a:spcPts val="1600"/>
              </a:spcBef>
              <a:spcAft>
                <a:spcPts val="1600"/>
              </a:spcAft>
              <a:buNone/>
            </a:pPr>
            <a:r>
              <a:rPr lang="en"/>
              <a:t>We did not win... but we did get a star for:</a:t>
            </a:r>
            <a:endParaRPr/>
          </a:p>
        </p:txBody>
      </p:sp>
      <p:pic>
        <p:nvPicPr>
          <p:cNvPr id="1110" name="Shape 1110"/>
          <p:cNvPicPr preferRelativeResize="0"/>
          <p:nvPr/>
        </p:nvPicPr>
        <p:blipFill>
          <a:blip r:embed="rId3">
            <a:alphaModFix/>
          </a:blip>
          <a:stretch>
            <a:fillRect/>
          </a:stretch>
        </p:blipFill>
        <p:spPr>
          <a:xfrm>
            <a:off x="1035087" y="1184715"/>
            <a:ext cx="7073824" cy="2462700"/>
          </a:xfrm>
          <a:prstGeom prst="rect">
            <a:avLst/>
          </a:prstGeom>
          <a:noFill/>
          <a:ln>
            <a:noFill/>
          </a:ln>
        </p:spPr>
      </p:pic>
      <p:pic>
        <p:nvPicPr>
          <p:cNvPr id="1111" name="Shape 1111"/>
          <p:cNvPicPr preferRelativeResize="0"/>
          <p:nvPr/>
        </p:nvPicPr>
        <p:blipFill>
          <a:blip r:embed="rId4">
            <a:alphaModFix/>
          </a:blip>
          <a:stretch>
            <a:fillRect/>
          </a:stretch>
        </p:blipFill>
        <p:spPr>
          <a:xfrm>
            <a:off x="4671225" y="4673125"/>
            <a:ext cx="2000950" cy="400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Shape 1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Whole human genome analysis pipeline</a:t>
            </a:r>
            <a:endParaRPr/>
          </a:p>
        </p:txBody>
      </p:sp>
      <p:sp>
        <p:nvSpPr>
          <p:cNvPr id="1117" name="Shape 1117"/>
          <p:cNvSpPr txBox="1"/>
          <p:nvPr>
            <p:ph idx="1" type="body"/>
          </p:nvPr>
        </p:nvSpPr>
        <p:spPr>
          <a:xfrm>
            <a:off x="311700" y="3814400"/>
            <a:ext cx="8520600" cy="10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submitted the a whole human genome analysis using variation reference methods as part of the PrecisionFDA resequencing competition. (May 2016.)</a:t>
            </a:r>
            <a:endParaRPr/>
          </a:p>
          <a:p>
            <a:pPr indent="0" lvl="0" marL="0" rtl="0">
              <a:spcBef>
                <a:spcPts val="1600"/>
              </a:spcBef>
              <a:spcAft>
                <a:spcPts val="1600"/>
              </a:spcAft>
              <a:buNone/>
            </a:pPr>
            <a:r>
              <a:rPr lang="en"/>
              <a:t>We did not win... but we did get a star for:</a:t>
            </a:r>
            <a:endParaRPr/>
          </a:p>
        </p:txBody>
      </p:sp>
      <p:pic>
        <p:nvPicPr>
          <p:cNvPr id="1118" name="Shape 1118"/>
          <p:cNvPicPr preferRelativeResize="0"/>
          <p:nvPr/>
        </p:nvPicPr>
        <p:blipFill>
          <a:blip r:embed="rId3">
            <a:alphaModFix/>
          </a:blip>
          <a:stretch>
            <a:fillRect/>
          </a:stretch>
        </p:blipFill>
        <p:spPr>
          <a:xfrm>
            <a:off x="1035087" y="1184715"/>
            <a:ext cx="7073824" cy="2462700"/>
          </a:xfrm>
          <a:prstGeom prst="rect">
            <a:avLst/>
          </a:prstGeom>
          <a:noFill/>
          <a:ln>
            <a:noFill/>
          </a:ln>
        </p:spPr>
      </p:pic>
      <p:pic>
        <p:nvPicPr>
          <p:cNvPr id="1119" name="Shape 1119"/>
          <p:cNvPicPr preferRelativeResize="0"/>
          <p:nvPr/>
        </p:nvPicPr>
        <p:blipFill>
          <a:blip r:embed="rId4">
            <a:alphaModFix/>
          </a:blip>
          <a:stretch>
            <a:fillRect/>
          </a:stretch>
        </p:blipFill>
        <p:spPr>
          <a:xfrm>
            <a:off x="4671225" y="4673125"/>
            <a:ext cx="2000950" cy="400200"/>
          </a:xfrm>
          <a:prstGeom prst="rect">
            <a:avLst/>
          </a:prstGeom>
          <a:noFill/>
          <a:ln>
            <a:noFill/>
          </a:ln>
        </p:spPr>
      </p:pic>
      <p:pic>
        <p:nvPicPr>
          <p:cNvPr id="1120" name="Shape 1120"/>
          <p:cNvPicPr preferRelativeResize="0"/>
          <p:nvPr/>
        </p:nvPicPr>
        <p:blipFill>
          <a:blip r:embed="rId5">
            <a:alphaModFix/>
          </a:blip>
          <a:stretch>
            <a:fillRect/>
          </a:stretch>
        </p:blipFill>
        <p:spPr>
          <a:xfrm>
            <a:off x="4997088" y="1527988"/>
            <a:ext cx="2962275" cy="2809875"/>
          </a:xfrm>
          <a:prstGeom prst="rect">
            <a:avLst/>
          </a:prstGeom>
          <a:noFill/>
          <a:ln cap="flat" cmpd="sng" w="28575">
            <a:solidFill>
              <a:schemeClr val="dk2"/>
            </a:solidFill>
            <a:prstDash val="solid"/>
            <a:round/>
            <a:headEnd len="med" w="med" type="none"/>
            <a:tailEnd len="med" w="med" type="none"/>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pic>
        <p:nvPicPr>
          <p:cNvPr id="1125" name="Shape 1125"/>
          <p:cNvPicPr preferRelativeResize="0"/>
          <p:nvPr/>
        </p:nvPicPr>
        <p:blipFill rotWithShape="1">
          <a:blip r:embed="rId3">
            <a:alphaModFix/>
          </a:blip>
          <a:srcRect b="1230" l="1250" r="-1249" t="35018"/>
          <a:stretch/>
        </p:blipFill>
        <p:spPr>
          <a:xfrm>
            <a:off x="1625027" y="984275"/>
            <a:ext cx="6268222" cy="4068225"/>
          </a:xfrm>
          <a:prstGeom prst="rect">
            <a:avLst/>
          </a:prstGeom>
          <a:noFill/>
          <a:ln>
            <a:noFill/>
          </a:ln>
        </p:spPr>
      </p:pic>
      <p:sp>
        <p:nvSpPr>
          <p:cNvPr id="1126" name="Shape 112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community evalution of reference graphs (in MHC)</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Shape 1131"/>
          <p:cNvSpPr txBox="1"/>
          <p:nvPr/>
        </p:nvSpPr>
        <p:spPr>
          <a:xfrm>
            <a:off x="1546250" y="4220725"/>
            <a:ext cx="5805600" cy="22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t>https://www.biorxiv.org/content/early/2017/12/15/234856</a:t>
            </a:r>
            <a:endParaRPr b="1"/>
          </a:p>
        </p:txBody>
      </p:sp>
      <p:grpSp>
        <p:nvGrpSpPr>
          <p:cNvPr id="1132" name="Shape 1132"/>
          <p:cNvGrpSpPr/>
          <p:nvPr/>
        </p:nvGrpSpPr>
        <p:grpSpPr>
          <a:xfrm>
            <a:off x="1165400" y="738790"/>
            <a:ext cx="7150049" cy="3125382"/>
            <a:chOff x="936800" y="510190"/>
            <a:chExt cx="7150049" cy="3125382"/>
          </a:xfrm>
        </p:grpSpPr>
        <p:grpSp>
          <p:nvGrpSpPr>
            <p:cNvPr id="1133" name="Shape 1133"/>
            <p:cNvGrpSpPr/>
            <p:nvPr/>
          </p:nvGrpSpPr>
          <p:grpSpPr>
            <a:xfrm>
              <a:off x="936800" y="545065"/>
              <a:ext cx="7150049" cy="1457471"/>
              <a:chOff x="2354965" y="488275"/>
              <a:chExt cx="5972310" cy="1217400"/>
            </a:xfrm>
          </p:grpSpPr>
          <p:pic>
            <p:nvPicPr>
              <p:cNvPr id="1134" name="Shape 1134"/>
              <p:cNvPicPr preferRelativeResize="0"/>
              <p:nvPr/>
            </p:nvPicPr>
            <p:blipFill rotWithShape="1">
              <a:blip r:embed="rId3">
                <a:alphaModFix/>
              </a:blip>
              <a:srcRect b="71894" l="0" r="0" t="0"/>
              <a:stretch/>
            </p:blipFill>
            <p:spPr>
              <a:xfrm>
                <a:off x="2354965" y="494948"/>
                <a:ext cx="5725568" cy="929168"/>
              </a:xfrm>
              <a:prstGeom prst="rect">
                <a:avLst/>
              </a:prstGeom>
              <a:noFill/>
              <a:ln>
                <a:noFill/>
              </a:ln>
            </p:spPr>
          </p:pic>
          <p:sp>
            <p:nvSpPr>
              <p:cNvPr id="1135" name="Shape 1135"/>
              <p:cNvSpPr/>
              <p:nvPr/>
            </p:nvSpPr>
            <p:spPr>
              <a:xfrm>
                <a:off x="7671775" y="488275"/>
                <a:ext cx="655500" cy="1217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36" name="Shape 1136"/>
            <p:cNvGrpSpPr/>
            <p:nvPr/>
          </p:nvGrpSpPr>
          <p:grpSpPr>
            <a:xfrm>
              <a:off x="936800" y="510190"/>
              <a:ext cx="7150049" cy="3125382"/>
              <a:chOff x="2354965" y="488275"/>
              <a:chExt cx="5972310" cy="2610576"/>
            </a:xfrm>
          </p:grpSpPr>
          <p:pic>
            <p:nvPicPr>
              <p:cNvPr id="1137" name="Shape 1137"/>
              <p:cNvPicPr preferRelativeResize="0"/>
              <p:nvPr/>
            </p:nvPicPr>
            <p:blipFill rotWithShape="1">
              <a:blip r:embed="rId3">
                <a:alphaModFix/>
              </a:blip>
              <a:srcRect b="4503" l="0" r="0" t="46057"/>
              <a:stretch/>
            </p:blipFill>
            <p:spPr>
              <a:xfrm>
                <a:off x="2354965" y="1464411"/>
                <a:ext cx="5725568" cy="1634440"/>
              </a:xfrm>
              <a:prstGeom prst="rect">
                <a:avLst/>
              </a:prstGeom>
              <a:noFill/>
              <a:ln>
                <a:noFill/>
              </a:ln>
            </p:spPr>
          </p:pic>
          <p:sp>
            <p:nvSpPr>
              <p:cNvPr id="1138" name="Shape 1138"/>
              <p:cNvSpPr/>
              <p:nvPr/>
            </p:nvSpPr>
            <p:spPr>
              <a:xfrm>
                <a:off x="7671775" y="488275"/>
                <a:ext cx="655500" cy="1217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Shape 1143"/>
          <p:cNvSpPr txBox="1"/>
          <p:nvPr>
            <p:ph type="title"/>
          </p:nvPr>
        </p:nvSpPr>
        <p:spPr>
          <a:xfrm>
            <a:off x="390675" y="2923216"/>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200"/>
              <a:t>Learning to genotype</a:t>
            </a:r>
            <a:endParaRPr sz="4200"/>
          </a:p>
          <a:p>
            <a:pPr indent="0" lvl="0" marL="0" rtl="0">
              <a:spcBef>
                <a:spcPts val="0"/>
              </a:spcBef>
              <a:spcAft>
                <a:spcPts val="0"/>
              </a:spcAft>
              <a:buNone/>
            </a:pPr>
            <a:r>
              <a:t/>
            </a:r>
            <a:endParaRPr sz="4200"/>
          </a:p>
          <a:p>
            <a:pPr indent="0" lvl="0" marL="0" rtl="0">
              <a:spcBef>
                <a:spcPts val="0"/>
              </a:spcBef>
              <a:spcAft>
                <a:spcPts val="0"/>
              </a:spcAft>
              <a:buNone/>
            </a:pPr>
            <a:r>
              <a:t/>
            </a:r>
            <a:endParaRPr sz="34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Shape 11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We can learn to genotype</a:t>
            </a:r>
            <a:endParaRPr/>
          </a:p>
        </p:txBody>
      </p:sp>
      <p:sp>
        <p:nvSpPr>
          <p:cNvPr id="1149" name="Shape 114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Bioinformaticians working with sequencing data can look at a visualization of alignments and make a good guess at the genotype.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nvSpPr>
        <p:spPr>
          <a:xfrm>
            <a:off x="0" y="4925925"/>
            <a:ext cx="9144000" cy="20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t>http://www.ebi.ac.uk/training/online/course/ebi-next-generation-sequencing-practical-course/what-next-generation-dna-sequencing/illumina-</a:t>
            </a:r>
            <a:endParaRPr sz="1000"/>
          </a:p>
        </p:txBody>
      </p:sp>
      <p:pic>
        <p:nvPicPr>
          <p:cNvPr descr="image" id="252" name="Shape 252"/>
          <p:cNvPicPr preferRelativeResize="0"/>
          <p:nvPr/>
        </p:nvPicPr>
        <p:blipFill>
          <a:blip r:embed="rId3">
            <a:alphaModFix/>
          </a:blip>
          <a:stretch>
            <a:fillRect/>
          </a:stretch>
        </p:blipFill>
        <p:spPr>
          <a:xfrm>
            <a:off x="1120450" y="2114081"/>
            <a:ext cx="6667500" cy="2867025"/>
          </a:xfrm>
          <a:prstGeom prst="rect">
            <a:avLst/>
          </a:prstGeom>
          <a:noFill/>
          <a:ln>
            <a:noFill/>
          </a:ln>
        </p:spPr>
      </p:pic>
      <p:pic>
        <p:nvPicPr>
          <p:cNvPr descr="image" id="253" name="Shape 253"/>
          <p:cNvPicPr preferRelativeResize="0"/>
          <p:nvPr/>
        </p:nvPicPr>
        <p:blipFill>
          <a:blip r:embed="rId4">
            <a:alphaModFix/>
          </a:blip>
          <a:stretch>
            <a:fillRect/>
          </a:stretch>
        </p:blipFill>
        <p:spPr>
          <a:xfrm>
            <a:off x="1193800" y="166219"/>
            <a:ext cx="6667500" cy="18097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Shape 11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“It looks wrong/</a:t>
            </a:r>
            <a:r>
              <a:rPr lang="en">
                <a:solidFill>
                  <a:srgbClr val="00FF00"/>
                </a:solidFill>
                <a:highlight>
                  <a:srgbClr val="000000"/>
                </a:highlight>
              </a:rPr>
              <a:t>right</a:t>
            </a:r>
            <a:r>
              <a:rPr lang="en"/>
              <a:t>”</a:t>
            </a:r>
            <a:endParaRPr/>
          </a:p>
        </p:txBody>
      </p:sp>
      <p:pic>
        <p:nvPicPr>
          <p:cNvPr id="1155" name="Shape 1155"/>
          <p:cNvPicPr preferRelativeResize="0"/>
          <p:nvPr/>
        </p:nvPicPr>
        <p:blipFill rotWithShape="1">
          <a:blip r:embed="rId3">
            <a:alphaModFix/>
          </a:blip>
          <a:srcRect b="50925" l="18567" r="27126" t="0"/>
          <a:stretch/>
        </p:blipFill>
        <p:spPr>
          <a:xfrm>
            <a:off x="518199" y="1003200"/>
            <a:ext cx="8450949" cy="4035664"/>
          </a:xfrm>
          <a:prstGeom prst="rect">
            <a:avLst/>
          </a:prstGeom>
          <a:noFill/>
          <a:ln>
            <a:noFill/>
          </a:ln>
        </p:spPr>
      </p:pic>
      <p:sp>
        <p:nvSpPr>
          <p:cNvPr id="1156" name="Shape 1156"/>
          <p:cNvSpPr/>
          <p:nvPr/>
        </p:nvSpPr>
        <p:spPr>
          <a:xfrm>
            <a:off x="4472025" y="1129523"/>
            <a:ext cx="178200" cy="3909600"/>
          </a:xfrm>
          <a:prstGeom prst="rect">
            <a:avLst/>
          </a:prstGeom>
          <a:noFill/>
          <a:ln cap="flat" cmpd="sng" w="38100">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Shape 116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“It looks </a:t>
            </a:r>
            <a:r>
              <a:rPr lang="en">
                <a:solidFill>
                  <a:srgbClr val="FF0000"/>
                </a:solidFill>
                <a:highlight>
                  <a:srgbClr val="000000"/>
                </a:highlight>
              </a:rPr>
              <a:t>wrong</a:t>
            </a:r>
            <a:r>
              <a:rPr lang="en"/>
              <a:t>/right”</a:t>
            </a:r>
            <a:endParaRPr/>
          </a:p>
        </p:txBody>
      </p:sp>
      <p:pic>
        <p:nvPicPr>
          <p:cNvPr id="1162" name="Shape 1162"/>
          <p:cNvPicPr preferRelativeResize="0"/>
          <p:nvPr/>
        </p:nvPicPr>
        <p:blipFill rotWithShape="1">
          <a:blip r:embed="rId3">
            <a:alphaModFix/>
          </a:blip>
          <a:srcRect b="50925" l="18567" r="27126" t="0"/>
          <a:stretch/>
        </p:blipFill>
        <p:spPr>
          <a:xfrm>
            <a:off x="518199" y="1003200"/>
            <a:ext cx="8450949" cy="4035664"/>
          </a:xfrm>
          <a:prstGeom prst="rect">
            <a:avLst/>
          </a:prstGeom>
          <a:noFill/>
          <a:ln>
            <a:noFill/>
          </a:ln>
        </p:spPr>
      </p:pic>
      <p:sp>
        <p:nvSpPr>
          <p:cNvPr id="1163" name="Shape 1163"/>
          <p:cNvSpPr/>
          <p:nvPr/>
        </p:nvSpPr>
        <p:spPr>
          <a:xfrm>
            <a:off x="4853025" y="1129523"/>
            <a:ext cx="178200" cy="39096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4" name="Shape 1164"/>
          <p:cNvSpPr/>
          <p:nvPr/>
        </p:nvSpPr>
        <p:spPr>
          <a:xfrm>
            <a:off x="2338425" y="1129523"/>
            <a:ext cx="178200" cy="39096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5" name="Shape 1165"/>
          <p:cNvSpPr/>
          <p:nvPr/>
        </p:nvSpPr>
        <p:spPr>
          <a:xfrm>
            <a:off x="7653233" y="1123126"/>
            <a:ext cx="178200" cy="39096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6" name="Shape 1166"/>
          <p:cNvSpPr/>
          <p:nvPr/>
        </p:nvSpPr>
        <p:spPr>
          <a:xfrm>
            <a:off x="7132628" y="1123126"/>
            <a:ext cx="178200" cy="39096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7" name="Shape 1167"/>
          <p:cNvSpPr/>
          <p:nvPr/>
        </p:nvSpPr>
        <p:spPr>
          <a:xfrm>
            <a:off x="1049423" y="1123126"/>
            <a:ext cx="178200" cy="39096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Shape 11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Can machines learn to genotype?</a:t>
            </a:r>
            <a:endParaRPr/>
          </a:p>
        </p:txBody>
      </p:sp>
      <p:sp>
        <p:nvSpPr>
          <p:cNvPr id="1173" name="Shape 1173"/>
          <p:cNvSpPr txBox="1"/>
          <p:nvPr>
            <p:ph idx="1" type="body"/>
          </p:nvPr>
        </p:nvSpPr>
        <p:spPr>
          <a:xfrm>
            <a:off x="3595325" y="2714044"/>
            <a:ext cx="5091600" cy="2211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sz="2600"/>
          </a:p>
          <a:p>
            <a:pPr indent="0" lvl="0" marL="0" rtl="0">
              <a:spcBef>
                <a:spcPts val="600"/>
              </a:spcBef>
              <a:spcAft>
                <a:spcPts val="0"/>
              </a:spcAft>
              <a:buNone/>
            </a:pPr>
            <a:r>
              <a:rPr lang="en" sz="2600"/>
              <a:t>Traditionally, we mix observations and </a:t>
            </a:r>
            <a:r>
              <a:rPr i="1" lang="en" sz="2600"/>
              <a:t>a priori</a:t>
            </a:r>
            <a:r>
              <a:rPr lang="en" sz="2600"/>
              <a:t> models using Bayesian statistics to find variants and estimate genotypes.</a:t>
            </a:r>
            <a:endParaRPr sz="2600"/>
          </a:p>
        </p:txBody>
      </p:sp>
      <p:pic>
        <p:nvPicPr>
          <p:cNvPr id="1174" name="Shape 1174"/>
          <p:cNvPicPr preferRelativeResize="0"/>
          <p:nvPr/>
        </p:nvPicPr>
        <p:blipFill>
          <a:blip r:embed="rId3">
            <a:alphaModFix/>
          </a:blip>
          <a:stretch>
            <a:fillRect/>
          </a:stretch>
        </p:blipFill>
        <p:spPr>
          <a:xfrm>
            <a:off x="457200" y="1364650"/>
            <a:ext cx="2171700" cy="2328863"/>
          </a:xfrm>
          <a:prstGeom prst="rect">
            <a:avLst/>
          </a:prstGeom>
          <a:noFill/>
          <a:ln>
            <a:noFill/>
          </a:ln>
        </p:spPr>
      </p:pic>
      <p:pic>
        <p:nvPicPr>
          <p:cNvPr id="1175" name="Shape 1175"/>
          <p:cNvPicPr preferRelativeResize="0"/>
          <p:nvPr/>
        </p:nvPicPr>
        <p:blipFill rotWithShape="1">
          <a:blip r:embed="rId4">
            <a:alphaModFix/>
          </a:blip>
          <a:srcRect b="25420" l="0" r="0" t="22647"/>
          <a:stretch/>
        </p:blipFill>
        <p:spPr>
          <a:xfrm>
            <a:off x="3868775" y="1393294"/>
            <a:ext cx="4442676" cy="1215505"/>
          </a:xfrm>
          <a:prstGeom prst="rect">
            <a:avLst/>
          </a:prstGeom>
          <a:noFill/>
          <a:ln>
            <a:noFill/>
          </a:ln>
        </p:spPr>
      </p:pic>
      <p:sp>
        <p:nvSpPr>
          <p:cNvPr id="1176" name="Shape 1176"/>
          <p:cNvSpPr txBox="1"/>
          <p:nvPr/>
        </p:nvSpPr>
        <p:spPr>
          <a:xfrm>
            <a:off x="1166750" y="4554950"/>
            <a:ext cx="1756200" cy="37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Thomas Bayes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Shape 11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Can machines learn to genotype?</a:t>
            </a:r>
            <a:endParaRPr/>
          </a:p>
        </p:txBody>
      </p:sp>
      <p:sp>
        <p:nvSpPr>
          <p:cNvPr id="1182" name="Shape 1182"/>
          <p:cNvSpPr txBox="1"/>
          <p:nvPr>
            <p:ph idx="1" type="body"/>
          </p:nvPr>
        </p:nvSpPr>
        <p:spPr>
          <a:xfrm>
            <a:off x="3595325" y="2887575"/>
            <a:ext cx="5091600" cy="20382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t/>
            </a:r>
            <a:endParaRPr sz="2600"/>
          </a:p>
          <a:p>
            <a:pPr indent="0" lvl="0" marL="0" rtl="0">
              <a:spcBef>
                <a:spcPts val="600"/>
              </a:spcBef>
              <a:spcAft>
                <a:spcPts val="0"/>
              </a:spcAft>
              <a:buNone/>
            </a:pPr>
            <a:r>
              <a:rPr lang="en" sz="2600"/>
              <a:t>But instead of building our </a:t>
            </a:r>
            <a:r>
              <a:rPr b="1" lang="en" sz="2600">
                <a:solidFill>
                  <a:srgbClr val="FF0000"/>
                </a:solidFill>
              </a:rPr>
              <a:t>prior</a:t>
            </a:r>
            <a:r>
              <a:rPr lang="en" sz="2600"/>
              <a:t> from first principles, we could learn it (with machines).</a:t>
            </a:r>
            <a:endParaRPr sz="2600"/>
          </a:p>
        </p:txBody>
      </p:sp>
      <p:pic>
        <p:nvPicPr>
          <p:cNvPr id="1183" name="Shape 1183"/>
          <p:cNvPicPr preferRelativeResize="0"/>
          <p:nvPr/>
        </p:nvPicPr>
        <p:blipFill>
          <a:blip r:embed="rId3">
            <a:alphaModFix/>
          </a:blip>
          <a:stretch>
            <a:fillRect/>
          </a:stretch>
        </p:blipFill>
        <p:spPr>
          <a:xfrm>
            <a:off x="543747" y="1460276"/>
            <a:ext cx="2246812" cy="2249006"/>
          </a:xfrm>
          <a:prstGeom prst="rect">
            <a:avLst/>
          </a:prstGeom>
          <a:noFill/>
          <a:ln>
            <a:noFill/>
          </a:ln>
        </p:spPr>
      </p:pic>
      <p:sp>
        <p:nvSpPr>
          <p:cNvPr id="1184" name="Shape 1184"/>
          <p:cNvSpPr txBox="1"/>
          <p:nvPr/>
        </p:nvSpPr>
        <p:spPr>
          <a:xfrm>
            <a:off x="1263850" y="4561350"/>
            <a:ext cx="16824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Marvin Minsky</a:t>
            </a:r>
            <a:endParaRPr/>
          </a:p>
        </p:txBody>
      </p:sp>
      <p:pic>
        <p:nvPicPr>
          <p:cNvPr id="1185" name="Shape 1185"/>
          <p:cNvPicPr preferRelativeResize="0"/>
          <p:nvPr/>
        </p:nvPicPr>
        <p:blipFill rotWithShape="1">
          <a:blip r:embed="rId4">
            <a:alphaModFix/>
          </a:blip>
          <a:srcRect b="25420" l="0" r="0" t="22647"/>
          <a:stretch/>
        </p:blipFill>
        <p:spPr>
          <a:xfrm>
            <a:off x="3868775" y="1393294"/>
            <a:ext cx="4442676" cy="1215505"/>
          </a:xfrm>
          <a:prstGeom prst="rect">
            <a:avLst/>
          </a:prstGeom>
          <a:noFill/>
          <a:ln>
            <a:noFill/>
          </a:ln>
        </p:spPr>
      </p:pic>
      <p:sp>
        <p:nvSpPr>
          <p:cNvPr id="1186" name="Shape 1186"/>
          <p:cNvSpPr/>
          <p:nvPr/>
        </p:nvSpPr>
        <p:spPr>
          <a:xfrm>
            <a:off x="6976150" y="1240675"/>
            <a:ext cx="1138800" cy="786900"/>
          </a:xfrm>
          <a:prstGeom prst="ellipse">
            <a:avLst/>
          </a:prstGeom>
          <a:noFill/>
          <a:ln cap="flat" cmpd="sng" w="762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Shape 1191"/>
          <p:cNvSpPr txBox="1"/>
          <p:nvPr>
            <p:ph type="title"/>
          </p:nvPr>
        </p:nvSpPr>
        <p:spPr>
          <a:xfrm>
            <a:off x="311700" y="806975"/>
            <a:ext cx="2880600" cy="22599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b="1" lang="en" sz="3200"/>
              <a:t>Variant calling is kind’ve a text  classification problem</a:t>
            </a:r>
            <a:endParaRPr b="1" sz="3200"/>
          </a:p>
        </p:txBody>
      </p:sp>
      <p:pic>
        <p:nvPicPr>
          <p:cNvPr id="1192" name="Shape 1192"/>
          <p:cNvPicPr preferRelativeResize="0"/>
          <p:nvPr/>
        </p:nvPicPr>
        <p:blipFill>
          <a:blip r:embed="rId3">
            <a:alphaModFix/>
          </a:blip>
          <a:stretch>
            <a:fillRect/>
          </a:stretch>
        </p:blipFill>
        <p:spPr>
          <a:xfrm>
            <a:off x="3447200" y="806976"/>
            <a:ext cx="4134523" cy="346668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Shape 1197"/>
          <p:cNvSpPr txBox="1"/>
          <p:nvPr>
            <p:ph type="title"/>
          </p:nvPr>
        </p:nvSpPr>
        <p:spPr>
          <a:xfrm>
            <a:off x="311700" y="978425"/>
            <a:ext cx="3302700" cy="225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t>That’s good because in 2016 we have awesome tools for learning text classification</a:t>
            </a:r>
            <a:endParaRPr b="1" sz="3200"/>
          </a:p>
        </p:txBody>
      </p:sp>
      <p:sp>
        <p:nvSpPr>
          <p:cNvPr id="1198" name="Shape 1198"/>
          <p:cNvSpPr txBox="1"/>
          <p:nvPr/>
        </p:nvSpPr>
        <p:spPr>
          <a:xfrm>
            <a:off x="5343675" y="3930975"/>
            <a:ext cx="2955600" cy="53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333333"/>
                </a:solidFill>
                <a:highlight>
                  <a:srgbClr val="FFFFFF"/>
                </a:highlight>
              </a:rPr>
              <a:t>The Vowpal Wabbit</a:t>
            </a:r>
            <a:endParaRPr b="1" sz="2400"/>
          </a:p>
        </p:txBody>
      </p:sp>
      <p:pic>
        <p:nvPicPr>
          <p:cNvPr id="1199" name="Shape 1199"/>
          <p:cNvPicPr preferRelativeResize="0"/>
          <p:nvPr/>
        </p:nvPicPr>
        <p:blipFill>
          <a:blip r:embed="rId3">
            <a:alphaModFix/>
          </a:blip>
          <a:stretch>
            <a:fillRect/>
          </a:stretch>
        </p:blipFill>
        <p:spPr>
          <a:xfrm>
            <a:off x="4392825" y="1187800"/>
            <a:ext cx="3429000" cy="1885950"/>
          </a:xfrm>
          <a:prstGeom prst="rect">
            <a:avLst/>
          </a:prstGeom>
          <a:noFill/>
          <a:ln>
            <a:noFill/>
          </a:ln>
        </p:spPr>
      </p:pic>
      <p:sp>
        <p:nvSpPr>
          <p:cNvPr id="1200" name="Shape 1200"/>
          <p:cNvSpPr txBox="1"/>
          <p:nvPr/>
        </p:nvSpPr>
        <p:spPr>
          <a:xfrm>
            <a:off x="6872225" y="4510150"/>
            <a:ext cx="1740000" cy="48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600"/>
              <a:t>John Langford</a:t>
            </a:r>
            <a:endParaRPr i="1" sz="16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Shape 1205"/>
          <p:cNvSpPr txBox="1"/>
          <p:nvPr>
            <p:ph type="title"/>
          </p:nvPr>
        </p:nvSpPr>
        <p:spPr>
          <a:xfrm>
            <a:off x="311700" y="978425"/>
            <a:ext cx="3302700" cy="225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t>And, we have good truth sets which we can use to train</a:t>
            </a:r>
            <a:endParaRPr b="1" sz="3200"/>
          </a:p>
        </p:txBody>
      </p:sp>
      <p:pic>
        <p:nvPicPr>
          <p:cNvPr id="1206" name="Shape 1206"/>
          <p:cNvPicPr preferRelativeResize="0"/>
          <p:nvPr/>
        </p:nvPicPr>
        <p:blipFill>
          <a:blip r:embed="rId3">
            <a:alphaModFix/>
          </a:blip>
          <a:stretch>
            <a:fillRect/>
          </a:stretch>
        </p:blipFill>
        <p:spPr>
          <a:xfrm>
            <a:off x="4374038" y="291525"/>
            <a:ext cx="2857500" cy="2857500"/>
          </a:xfrm>
          <a:prstGeom prst="rect">
            <a:avLst/>
          </a:prstGeom>
          <a:noFill/>
          <a:ln>
            <a:noFill/>
          </a:ln>
        </p:spPr>
      </p:pic>
      <p:sp>
        <p:nvSpPr>
          <p:cNvPr id="1207" name="Shape 1207"/>
          <p:cNvSpPr txBox="1"/>
          <p:nvPr/>
        </p:nvSpPr>
        <p:spPr>
          <a:xfrm>
            <a:off x="3755975" y="4081750"/>
            <a:ext cx="5328900" cy="66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i="1" lang="en" sz="3200"/>
              <a:t>NIST Genome in a Bottle</a:t>
            </a:r>
            <a:endParaRPr b="1" i="1" sz="32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Shape 1212"/>
          <p:cNvSpPr txBox="1"/>
          <p:nvPr>
            <p:ph type="title"/>
          </p:nvPr>
        </p:nvSpPr>
        <p:spPr>
          <a:xfrm>
            <a:off x="311700" y="292625"/>
            <a:ext cx="8241600" cy="96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t>The Wabbit is hungry, the wabbit learns</a:t>
            </a:r>
            <a:endParaRPr b="1" sz="3200"/>
          </a:p>
        </p:txBody>
      </p:sp>
      <p:sp>
        <p:nvSpPr>
          <p:cNvPr id="1213" name="Shape 1213"/>
          <p:cNvSpPr txBox="1"/>
          <p:nvPr/>
        </p:nvSpPr>
        <p:spPr>
          <a:xfrm>
            <a:off x="3359050" y="3733650"/>
            <a:ext cx="2451600" cy="53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333333"/>
                </a:solidFill>
                <a:highlight>
                  <a:srgbClr val="FFFFFF"/>
                </a:highlight>
              </a:rPr>
              <a:t>Vowpal Wabbit</a:t>
            </a:r>
            <a:endParaRPr b="1" sz="2400"/>
          </a:p>
        </p:txBody>
      </p:sp>
      <p:pic>
        <p:nvPicPr>
          <p:cNvPr id="1214" name="Shape 1214"/>
          <p:cNvPicPr preferRelativeResize="0"/>
          <p:nvPr/>
        </p:nvPicPr>
        <p:blipFill>
          <a:blip r:embed="rId3">
            <a:alphaModFix/>
          </a:blip>
          <a:stretch>
            <a:fillRect/>
          </a:stretch>
        </p:blipFill>
        <p:spPr>
          <a:xfrm>
            <a:off x="2971950" y="1697875"/>
            <a:ext cx="2335575" cy="1473206"/>
          </a:xfrm>
          <a:prstGeom prst="rect">
            <a:avLst/>
          </a:prstGeom>
          <a:noFill/>
          <a:ln>
            <a:noFill/>
          </a:ln>
        </p:spPr>
      </p:pic>
      <p:cxnSp>
        <p:nvCxnSpPr>
          <p:cNvPr id="1215" name="Shape 1215"/>
          <p:cNvCxnSpPr/>
          <p:nvPr/>
        </p:nvCxnSpPr>
        <p:spPr>
          <a:xfrm>
            <a:off x="2635725" y="2706100"/>
            <a:ext cx="1196400" cy="51300"/>
          </a:xfrm>
          <a:prstGeom prst="straightConnector1">
            <a:avLst/>
          </a:prstGeom>
          <a:noFill/>
          <a:ln cap="flat" cmpd="sng" w="76200">
            <a:solidFill>
              <a:srgbClr val="FF0000"/>
            </a:solidFill>
            <a:prstDash val="solid"/>
            <a:round/>
            <a:headEnd len="lg" w="lg" type="none"/>
            <a:tailEnd len="lg" w="lg" type="triangle"/>
          </a:ln>
        </p:spPr>
      </p:cxnSp>
      <p:sp>
        <p:nvSpPr>
          <p:cNvPr id="1216" name="Shape 1216"/>
          <p:cNvSpPr txBox="1"/>
          <p:nvPr/>
        </p:nvSpPr>
        <p:spPr>
          <a:xfrm>
            <a:off x="274525" y="3502650"/>
            <a:ext cx="2775300" cy="76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Training data:</a:t>
            </a:r>
            <a:endParaRPr/>
          </a:p>
          <a:p>
            <a:pPr indent="0" lvl="0" marL="0" rtl="0">
              <a:spcBef>
                <a:spcPts val="0"/>
              </a:spcBef>
              <a:spcAft>
                <a:spcPts val="0"/>
              </a:spcAft>
              <a:buNone/>
            </a:pPr>
            <a:r>
              <a:rPr lang="en">
                <a:solidFill>
                  <a:schemeClr val="dk1"/>
                </a:solidFill>
              </a:rPr>
              <a:t>lines labeled with genotype</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rPr b="1" lang="en"/>
              <a:t>NA12878 sequencing data → </a:t>
            </a:r>
            <a:endParaRPr b="1"/>
          </a:p>
          <a:p>
            <a:pPr indent="0" lvl="0" marL="0" rtl="0">
              <a:spcBef>
                <a:spcPts val="0"/>
              </a:spcBef>
              <a:spcAft>
                <a:spcPts val="0"/>
              </a:spcAft>
              <a:buNone/>
            </a:pPr>
            <a:r>
              <a:rPr b="1" lang="en"/>
              <a:t>bwa / freebayes / fermikit → </a:t>
            </a:r>
            <a:endParaRPr b="1"/>
          </a:p>
          <a:p>
            <a:pPr indent="0" lvl="0" marL="0" rtl="0">
              <a:spcBef>
                <a:spcPts val="0"/>
              </a:spcBef>
              <a:spcAft>
                <a:spcPts val="0"/>
              </a:spcAft>
              <a:buNone/>
            </a:pPr>
            <a:r>
              <a:rPr b="1" lang="en"/>
              <a:t>+ truth → vw input</a:t>
            </a:r>
            <a:endParaRPr b="1"/>
          </a:p>
          <a:p>
            <a:pPr indent="0" lvl="0" marL="0" rtl="0">
              <a:spcBef>
                <a:spcPts val="0"/>
              </a:spcBef>
              <a:spcAft>
                <a:spcPts val="0"/>
              </a:spcAft>
              <a:buNone/>
            </a:pPr>
            <a:r>
              <a:t/>
            </a:r>
            <a:endParaRPr/>
          </a:p>
        </p:txBody>
      </p:sp>
      <p:pic>
        <p:nvPicPr>
          <p:cNvPr id="1217" name="Shape 1217"/>
          <p:cNvPicPr preferRelativeResize="0"/>
          <p:nvPr/>
        </p:nvPicPr>
        <p:blipFill>
          <a:blip r:embed="rId4">
            <a:alphaModFix/>
          </a:blip>
          <a:stretch>
            <a:fillRect/>
          </a:stretch>
        </p:blipFill>
        <p:spPr>
          <a:xfrm>
            <a:off x="6231651" y="1721475"/>
            <a:ext cx="2081418" cy="1398356"/>
          </a:xfrm>
          <a:prstGeom prst="rect">
            <a:avLst/>
          </a:prstGeom>
          <a:noFill/>
          <a:ln>
            <a:noFill/>
          </a:ln>
        </p:spPr>
      </p:pic>
      <p:cxnSp>
        <p:nvCxnSpPr>
          <p:cNvPr id="1218" name="Shape 1218"/>
          <p:cNvCxnSpPr/>
          <p:nvPr/>
        </p:nvCxnSpPr>
        <p:spPr>
          <a:xfrm>
            <a:off x="4270900" y="2496675"/>
            <a:ext cx="2459100" cy="62400"/>
          </a:xfrm>
          <a:prstGeom prst="straightConnector1">
            <a:avLst/>
          </a:prstGeom>
          <a:noFill/>
          <a:ln cap="flat" cmpd="sng" w="76200">
            <a:solidFill>
              <a:srgbClr val="00FF00"/>
            </a:solidFill>
            <a:prstDash val="solid"/>
            <a:round/>
            <a:headEnd len="lg" w="lg" type="none"/>
            <a:tailEnd len="lg" w="lg" type="triangle"/>
          </a:ln>
        </p:spPr>
      </p:cxnSp>
      <p:sp>
        <p:nvSpPr>
          <p:cNvPr id="1219" name="Shape 1219"/>
          <p:cNvSpPr txBox="1"/>
          <p:nvPr/>
        </p:nvSpPr>
        <p:spPr>
          <a:xfrm>
            <a:off x="6416575" y="3723275"/>
            <a:ext cx="2277600" cy="45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20" name="Shape 1220"/>
          <p:cNvSpPr txBox="1"/>
          <p:nvPr/>
        </p:nvSpPr>
        <p:spPr>
          <a:xfrm>
            <a:off x="6599125" y="3883650"/>
            <a:ext cx="2469300" cy="28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Classification model</a:t>
            </a:r>
            <a:endParaRPr b="1"/>
          </a:p>
        </p:txBody>
      </p:sp>
      <p:sp>
        <p:nvSpPr>
          <p:cNvPr id="1221" name="Shape 1221"/>
          <p:cNvSpPr txBox="1"/>
          <p:nvPr/>
        </p:nvSpPr>
        <p:spPr>
          <a:xfrm>
            <a:off x="28375" y="1516025"/>
            <a:ext cx="3114000" cy="196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Consolas"/>
                <a:ea typeface="Consolas"/>
                <a:cs typeface="Consolas"/>
                <a:sym typeface="Consolas"/>
              </a:rPr>
              <a:t>17 '1_718555_T_C |ref 1G:1 2G:1 3T:1 ...</a:t>
            </a:r>
            <a:br>
              <a:rPr lang="en" sz="1000">
                <a:latin typeface="Consolas"/>
                <a:ea typeface="Consolas"/>
                <a:cs typeface="Consolas"/>
                <a:sym typeface="Consolas"/>
              </a:rPr>
            </a:br>
            <a:r>
              <a:rPr lang="en" sz="1000">
                <a:latin typeface="Consolas"/>
                <a:ea typeface="Consolas"/>
                <a:cs typeface="Consolas"/>
                <a:sym typeface="Consolas"/>
              </a:rPr>
              <a:t>17 '1_720240_T_C |ref 1A:1 2G:1 3A:1 ...</a:t>
            </a:r>
            <a:br>
              <a:rPr lang="en" sz="1000">
                <a:latin typeface="Consolas"/>
                <a:ea typeface="Consolas"/>
                <a:cs typeface="Consolas"/>
                <a:sym typeface="Consolas"/>
              </a:rPr>
            </a:br>
            <a:r>
              <a:rPr lang="en" sz="1000">
                <a:latin typeface="Consolas"/>
                <a:ea typeface="Consolas"/>
                <a:cs typeface="Consolas"/>
                <a:sym typeface="Consolas"/>
              </a:rPr>
              <a:t>17 '1_720797_G_A |ref 1T:1 2G:1 3A:1 ...</a:t>
            </a:r>
            <a:br>
              <a:rPr lang="en" sz="1000">
                <a:latin typeface="Consolas"/>
                <a:ea typeface="Consolas"/>
                <a:cs typeface="Consolas"/>
                <a:sym typeface="Consolas"/>
              </a:rPr>
            </a:br>
            <a:r>
              <a:rPr lang="en" sz="1000">
                <a:latin typeface="Consolas"/>
                <a:ea typeface="Consolas"/>
                <a:cs typeface="Consolas"/>
                <a:sym typeface="Consolas"/>
              </a:rPr>
              <a:t>1 '1_721781_C_A |ref 1T:1 2T:1 3T:1  ...</a:t>
            </a:r>
            <a:br>
              <a:rPr lang="en" sz="1000">
                <a:latin typeface="Consolas"/>
                <a:ea typeface="Consolas"/>
                <a:cs typeface="Consolas"/>
                <a:sym typeface="Consolas"/>
              </a:rPr>
            </a:br>
            <a:r>
              <a:rPr lang="en" sz="1000">
                <a:latin typeface="Consolas"/>
                <a:ea typeface="Consolas"/>
                <a:cs typeface="Consolas"/>
                <a:sym typeface="Consolas"/>
              </a:rPr>
              <a:t>17 '1_723798_CAG_C |ref 1A:1 2A:1 3G ...</a:t>
            </a:r>
            <a:br>
              <a:rPr lang="en" sz="1000">
                <a:latin typeface="Consolas"/>
                <a:ea typeface="Consolas"/>
                <a:cs typeface="Consolas"/>
                <a:sym typeface="Consolas"/>
              </a:rPr>
            </a:br>
            <a:r>
              <a:rPr lang="en" sz="1000">
                <a:latin typeface="Consolas"/>
                <a:ea typeface="Consolas"/>
                <a:cs typeface="Consolas"/>
                <a:sym typeface="Consolas"/>
              </a:rPr>
              <a:t>1 '1_725504_T_A |ref 1G:1 2A:1 3T:1  ...</a:t>
            </a:r>
            <a:br>
              <a:rPr lang="en" sz="1000">
                <a:latin typeface="Consolas"/>
                <a:ea typeface="Consolas"/>
                <a:cs typeface="Consolas"/>
                <a:sym typeface="Consolas"/>
              </a:rPr>
            </a:br>
            <a:r>
              <a:rPr lang="en" sz="1000">
                <a:latin typeface="Consolas"/>
                <a:ea typeface="Consolas"/>
                <a:cs typeface="Consolas"/>
                <a:sym typeface="Consolas"/>
              </a:rPr>
              <a:t>17 '1_726313_CGAATGGAATG_C |ref 1C:1 ...</a:t>
            </a:r>
            <a:br>
              <a:rPr lang="en" sz="1000">
                <a:latin typeface="Consolas"/>
                <a:ea typeface="Consolas"/>
                <a:cs typeface="Consolas"/>
                <a:sym typeface="Consolas"/>
              </a:rPr>
            </a:br>
            <a:r>
              <a:rPr lang="en" sz="1000">
                <a:latin typeface="Consolas"/>
                <a:ea typeface="Consolas"/>
                <a:cs typeface="Consolas"/>
                <a:sym typeface="Consolas"/>
              </a:rPr>
              <a:t>17 '1_726481_T_G |ref 1G:1 2G:1 3G:1 ...</a:t>
            </a:r>
            <a:br>
              <a:rPr lang="en" sz="1000">
                <a:latin typeface="Consolas"/>
                <a:ea typeface="Consolas"/>
                <a:cs typeface="Consolas"/>
                <a:sym typeface="Consolas"/>
              </a:rPr>
            </a:br>
            <a:r>
              <a:rPr lang="en" sz="1000">
                <a:latin typeface="Consolas"/>
                <a:ea typeface="Consolas"/>
                <a:cs typeface="Consolas"/>
                <a:sym typeface="Consolas"/>
              </a:rPr>
              <a:t>17 '1_728159_C_T |ref 1A:1 2G:1 3T:1 ...</a:t>
            </a:r>
            <a:br>
              <a:rPr lang="en" sz="1000">
                <a:latin typeface="Consolas"/>
                <a:ea typeface="Consolas"/>
                <a:cs typeface="Consolas"/>
                <a:sym typeface="Consolas"/>
              </a:rPr>
            </a:br>
            <a:r>
              <a:rPr lang="en" sz="1000">
                <a:latin typeface="Consolas"/>
                <a:ea typeface="Consolas"/>
                <a:cs typeface="Consolas"/>
                <a:sym typeface="Consolas"/>
              </a:rPr>
              <a:t>17 '1_728242_C_G |ref 1A:1 2G:1 3T:1 ...</a:t>
            </a:r>
            <a:endParaRPr sz="1000">
              <a:latin typeface="Consolas"/>
              <a:ea typeface="Consolas"/>
              <a:cs typeface="Consolas"/>
              <a:sym typeface="Consolas"/>
            </a:endParaRPr>
          </a:p>
          <a:p>
            <a:pPr indent="0" lvl="0" marL="0" rtl="0">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spcBef>
                <a:spcPts val="0"/>
              </a:spcBef>
              <a:spcAft>
                <a:spcPts val="0"/>
              </a:spcAft>
              <a:buNone/>
            </a:pPr>
            <a:r>
              <a:rPr lang="en" sz="1000">
                <a:latin typeface="Consolas"/>
                <a:ea typeface="Consolas"/>
                <a:cs typeface="Consolas"/>
                <a:sym typeface="Consolas"/>
              </a:rPr>
              <a:t>... </a:t>
            </a:r>
            <a:br>
              <a:rPr lang="en" sz="1000">
                <a:latin typeface="Consolas"/>
                <a:ea typeface="Consolas"/>
                <a:cs typeface="Consolas"/>
                <a:sym typeface="Consolas"/>
              </a:rPr>
            </a:br>
            <a:endParaRPr sz="1000">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Shape 1226"/>
          <p:cNvSpPr txBox="1"/>
          <p:nvPr>
            <p:ph type="title"/>
          </p:nvPr>
        </p:nvSpPr>
        <p:spPr>
          <a:xfrm>
            <a:off x="311700" y="292625"/>
            <a:ext cx="8241600" cy="96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t>The Wabbit labels new data</a:t>
            </a:r>
            <a:endParaRPr b="1" sz="3200"/>
          </a:p>
        </p:txBody>
      </p:sp>
      <p:pic>
        <p:nvPicPr>
          <p:cNvPr id="1227" name="Shape 1227"/>
          <p:cNvPicPr preferRelativeResize="0"/>
          <p:nvPr/>
        </p:nvPicPr>
        <p:blipFill>
          <a:blip r:embed="rId3">
            <a:alphaModFix/>
          </a:blip>
          <a:stretch>
            <a:fillRect/>
          </a:stretch>
        </p:blipFill>
        <p:spPr>
          <a:xfrm>
            <a:off x="2971950" y="1697875"/>
            <a:ext cx="2335575" cy="1473206"/>
          </a:xfrm>
          <a:prstGeom prst="rect">
            <a:avLst/>
          </a:prstGeom>
          <a:noFill/>
          <a:ln>
            <a:noFill/>
          </a:ln>
        </p:spPr>
      </p:pic>
      <p:cxnSp>
        <p:nvCxnSpPr>
          <p:cNvPr id="1228" name="Shape 1228"/>
          <p:cNvCxnSpPr/>
          <p:nvPr/>
        </p:nvCxnSpPr>
        <p:spPr>
          <a:xfrm>
            <a:off x="2635725" y="2706100"/>
            <a:ext cx="1196400" cy="51300"/>
          </a:xfrm>
          <a:prstGeom prst="straightConnector1">
            <a:avLst/>
          </a:prstGeom>
          <a:noFill/>
          <a:ln cap="flat" cmpd="sng" w="76200">
            <a:solidFill>
              <a:srgbClr val="FF0000"/>
            </a:solidFill>
            <a:prstDash val="solid"/>
            <a:round/>
            <a:headEnd len="lg" w="lg" type="none"/>
            <a:tailEnd len="lg" w="lg" type="triangle"/>
          </a:ln>
        </p:spPr>
      </p:cxnSp>
      <p:sp>
        <p:nvSpPr>
          <p:cNvPr id="1229" name="Shape 1229"/>
          <p:cNvSpPr txBox="1"/>
          <p:nvPr/>
        </p:nvSpPr>
        <p:spPr>
          <a:xfrm>
            <a:off x="274525" y="3502650"/>
            <a:ext cx="2469300" cy="28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Test data: unlabeled lines</a:t>
            </a:r>
            <a:endParaRPr b="1"/>
          </a:p>
        </p:txBody>
      </p:sp>
      <p:pic>
        <p:nvPicPr>
          <p:cNvPr id="1230" name="Shape 1230"/>
          <p:cNvPicPr preferRelativeResize="0"/>
          <p:nvPr/>
        </p:nvPicPr>
        <p:blipFill>
          <a:blip r:embed="rId4">
            <a:alphaModFix/>
          </a:blip>
          <a:stretch>
            <a:fillRect/>
          </a:stretch>
        </p:blipFill>
        <p:spPr>
          <a:xfrm>
            <a:off x="6231651" y="1721475"/>
            <a:ext cx="2081418" cy="1398356"/>
          </a:xfrm>
          <a:prstGeom prst="rect">
            <a:avLst/>
          </a:prstGeom>
          <a:noFill/>
          <a:ln>
            <a:noFill/>
          </a:ln>
        </p:spPr>
      </p:pic>
      <p:cxnSp>
        <p:nvCxnSpPr>
          <p:cNvPr id="1231" name="Shape 1231"/>
          <p:cNvCxnSpPr/>
          <p:nvPr/>
        </p:nvCxnSpPr>
        <p:spPr>
          <a:xfrm rot="10800000">
            <a:off x="4126225" y="2463075"/>
            <a:ext cx="2437500" cy="44700"/>
          </a:xfrm>
          <a:prstGeom prst="straightConnector1">
            <a:avLst/>
          </a:prstGeom>
          <a:noFill/>
          <a:ln cap="flat" cmpd="sng" w="76200">
            <a:solidFill>
              <a:srgbClr val="00FF00"/>
            </a:solidFill>
            <a:prstDash val="solid"/>
            <a:round/>
            <a:headEnd len="lg" w="lg" type="none"/>
            <a:tailEnd len="lg" w="lg" type="triangle"/>
          </a:ln>
        </p:spPr>
      </p:cxnSp>
      <p:sp>
        <p:nvSpPr>
          <p:cNvPr id="1232" name="Shape 1232"/>
          <p:cNvSpPr txBox="1"/>
          <p:nvPr/>
        </p:nvSpPr>
        <p:spPr>
          <a:xfrm>
            <a:off x="6416575" y="3723275"/>
            <a:ext cx="2277600" cy="45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33" name="Shape 1233"/>
          <p:cNvSpPr txBox="1"/>
          <p:nvPr/>
        </p:nvSpPr>
        <p:spPr>
          <a:xfrm>
            <a:off x="6599125" y="3883650"/>
            <a:ext cx="2469300" cy="28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Classification model</a:t>
            </a:r>
            <a:endParaRPr b="1"/>
          </a:p>
        </p:txBody>
      </p:sp>
      <p:sp>
        <p:nvSpPr>
          <p:cNvPr id="1234" name="Shape 1234"/>
          <p:cNvSpPr txBox="1"/>
          <p:nvPr/>
        </p:nvSpPr>
        <p:spPr>
          <a:xfrm>
            <a:off x="28375" y="1516025"/>
            <a:ext cx="3114000" cy="196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Consolas"/>
                <a:ea typeface="Consolas"/>
                <a:cs typeface="Consolas"/>
                <a:sym typeface="Consolas"/>
              </a:rPr>
              <a:t>? '1_718555_T_C |ref 1G:1 2G:1 3T:1 ...</a:t>
            </a:r>
            <a:br>
              <a:rPr lang="en" sz="1000">
                <a:latin typeface="Consolas"/>
                <a:ea typeface="Consolas"/>
                <a:cs typeface="Consolas"/>
                <a:sym typeface="Consolas"/>
              </a:rPr>
            </a:br>
            <a:r>
              <a:rPr lang="en" sz="1000">
                <a:latin typeface="Consolas"/>
                <a:ea typeface="Consolas"/>
                <a:cs typeface="Consolas"/>
                <a:sym typeface="Consolas"/>
              </a:rPr>
              <a:t>? '1_720240_T_C |ref 1A:1 2G:1 3A:1 ...</a:t>
            </a:r>
            <a:br>
              <a:rPr lang="en" sz="1000">
                <a:latin typeface="Consolas"/>
                <a:ea typeface="Consolas"/>
                <a:cs typeface="Consolas"/>
                <a:sym typeface="Consolas"/>
              </a:rPr>
            </a:br>
            <a:r>
              <a:rPr lang="en" sz="1000">
                <a:latin typeface="Consolas"/>
                <a:ea typeface="Consolas"/>
                <a:cs typeface="Consolas"/>
                <a:sym typeface="Consolas"/>
              </a:rPr>
              <a:t>? '1_720797_G_A |ref 1T:1 2G:1 3A:1 ...</a:t>
            </a:r>
            <a:br>
              <a:rPr lang="en" sz="1000">
                <a:latin typeface="Consolas"/>
                <a:ea typeface="Consolas"/>
                <a:cs typeface="Consolas"/>
                <a:sym typeface="Consolas"/>
              </a:rPr>
            </a:br>
            <a:r>
              <a:rPr lang="en" sz="1000">
                <a:latin typeface="Consolas"/>
                <a:ea typeface="Consolas"/>
                <a:cs typeface="Consolas"/>
                <a:sym typeface="Consolas"/>
              </a:rPr>
              <a:t>? '1_721781_C_A |ref 1T:1 2T:1 3T:1 ...</a:t>
            </a:r>
            <a:br>
              <a:rPr lang="en" sz="1000">
                <a:latin typeface="Consolas"/>
                <a:ea typeface="Consolas"/>
                <a:cs typeface="Consolas"/>
                <a:sym typeface="Consolas"/>
              </a:rPr>
            </a:br>
            <a:r>
              <a:rPr lang="en" sz="1000">
                <a:latin typeface="Consolas"/>
                <a:ea typeface="Consolas"/>
                <a:cs typeface="Consolas"/>
                <a:sym typeface="Consolas"/>
              </a:rPr>
              <a:t>? '1_723798_CAG_C |ref 1A:1 2A:1 3G ...</a:t>
            </a:r>
            <a:br>
              <a:rPr lang="en" sz="1000">
                <a:latin typeface="Consolas"/>
                <a:ea typeface="Consolas"/>
                <a:cs typeface="Consolas"/>
                <a:sym typeface="Consolas"/>
              </a:rPr>
            </a:br>
            <a:r>
              <a:rPr lang="en" sz="1000">
                <a:latin typeface="Consolas"/>
                <a:ea typeface="Consolas"/>
                <a:cs typeface="Consolas"/>
                <a:sym typeface="Consolas"/>
              </a:rPr>
              <a:t>? '1_725504_T_A |ref 1G:1 2A:1 3T:1 ...</a:t>
            </a:r>
            <a:br>
              <a:rPr lang="en" sz="1000">
                <a:latin typeface="Consolas"/>
                <a:ea typeface="Consolas"/>
                <a:cs typeface="Consolas"/>
                <a:sym typeface="Consolas"/>
              </a:rPr>
            </a:br>
            <a:r>
              <a:rPr lang="en" sz="1000">
                <a:latin typeface="Consolas"/>
                <a:ea typeface="Consolas"/>
                <a:cs typeface="Consolas"/>
                <a:sym typeface="Consolas"/>
              </a:rPr>
              <a:t>? '1_726313_CGAATGGAATG_C |ref 1C:1 ...</a:t>
            </a:r>
            <a:br>
              <a:rPr lang="en" sz="1000">
                <a:latin typeface="Consolas"/>
                <a:ea typeface="Consolas"/>
                <a:cs typeface="Consolas"/>
                <a:sym typeface="Consolas"/>
              </a:rPr>
            </a:br>
            <a:r>
              <a:rPr lang="en" sz="1000">
                <a:latin typeface="Consolas"/>
                <a:ea typeface="Consolas"/>
                <a:cs typeface="Consolas"/>
                <a:sym typeface="Consolas"/>
              </a:rPr>
              <a:t>? '1_726481_T_G |ref 1G:1 2G:1 3G:1 ...</a:t>
            </a:r>
            <a:br>
              <a:rPr lang="en" sz="1000">
                <a:latin typeface="Consolas"/>
                <a:ea typeface="Consolas"/>
                <a:cs typeface="Consolas"/>
                <a:sym typeface="Consolas"/>
              </a:rPr>
            </a:br>
            <a:r>
              <a:rPr lang="en" sz="1000">
                <a:latin typeface="Consolas"/>
                <a:ea typeface="Consolas"/>
                <a:cs typeface="Consolas"/>
                <a:sym typeface="Consolas"/>
              </a:rPr>
              <a:t>? '1_728159_C_T |ref 1A:1 2G:1 3T:1 ...</a:t>
            </a:r>
            <a:br>
              <a:rPr lang="en" sz="1000">
                <a:latin typeface="Consolas"/>
                <a:ea typeface="Consolas"/>
                <a:cs typeface="Consolas"/>
                <a:sym typeface="Consolas"/>
              </a:rPr>
            </a:br>
            <a:r>
              <a:rPr lang="en" sz="1000">
                <a:latin typeface="Consolas"/>
                <a:ea typeface="Consolas"/>
                <a:cs typeface="Consolas"/>
                <a:sym typeface="Consolas"/>
              </a:rPr>
              <a:t>? '1_728242_C_G |ref 1A:1 2G:1 3T:1 ...</a:t>
            </a:r>
            <a:endParaRPr sz="1000">
              <a:latin typeface="Consolas"/>
              <a:ea typeface="Consolas"/>
              <a:cs typeface="Consolas"/>
              <a:sym typeface="Consolas"/>
            </a:endParaRPr>
          </a:p>
          <a:p>
            <a:pPr indent="0" lvl="0" marL="0" rtl="0">
              <a:spcBef>
                <a:spcPts val="0"/>
              </a:spcBef>
              <a:spcAft>
                <a:spcPts val="0"/>
              </a:spcAft>
              <a:buNone/>
            </a:pP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spcBef>
                <a:spcPts val="0"/>
              </a:spcBef>
              <a:spcAft>
                <a:spcPts val="0"/>
              </a:spcAft>
              <a:buNone/>
            </a:pPr>
            <a:r>
              <a:rPr lang="en" sz="1000">
                <a:latin typeface="Consolas"/>
                <a:ea typeface="Consolas"/>
                <a:cs typeface="Consolas"/>
                <a:sym typeface="Consolas"/>
              </a:rPr>
              <a:t>... </a:t>
            </a:r>
            <a:br>
              <a:rPr lang="en" sz="1000">
                <a:latin typeface="Consolas"/>
                <a:ea typeface="Consolas"/>
                <a:cs typeface="Consolas"/>
                <a:sym typeface="Consolas"/>
              </a:rPr>
            </a:br>
            <a:endParaRPr sz="1000">
              <a:latin typeface="Consolas"/>
              <a:ea typeface="Consolas"/>
              <a:cs typeface="Consolas"/>
              <a:sym typeface="Consolas"/>
            </a:endParaRPr>
          </a:p>
        </p:txBody>
      </p:sp>
      <p:cxnSp>
        <p:nvCxnSpPr>
          <p:cNvPr id="1235" name="Shape 1235"/>
          <p:cNvCxnSpPr/>
          <p:nvPr/>
        </p:nvCxnSpPr>
        <p:spPr>
          <a:xfrm flipH="1">
            <a:off x="4036750" y="3025975"/>
            <a:ext cx="19200" cy="1132200"/>
          </a:xfrm>
          <a:prstGeom prst="straightConnector1">
            <a:avLst/>
          </a:prstGeom>
          <a:noFill/>
          <a:ln cap="flat" cmpd="sng" w="76200">
            <a:solidFill>
              <a:srgbClr val="0000FF"/>
            </a:solidFill>
            <a:prstDash val="solid"/>
            <a:round/>
            <a:headEnd len="lg" w="lg" type="none"/>
            <a:tailEnd len="lg" w="lg" type="triangle"/>
          </a:ln>
        </p:spPr>
      </p:cxnSp>
      <p:sp>
        <p:nvSpPr>
          <p:cNvPr id="1236" name="Shape 1236"/>
          <p:cNvSpPr txBox="1"/>
          <p:nvPr/>
        </p:nvSpPr>
        <p:spPr>
          <a:xfrm>
            <a:off x="3055525" y="4158175"/>
            <a:ext cx="2546100" cy="45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0/0, 0/0, 0/1, 0/0, 0/1, 0/0 …   </a:t>
            </a:r>
            <a:endParaRPr/>
          </a:p>
        </p:txBody>
      </p:sp>
      <p:sp>
        <p:nvSpPr>
          <p:cNvPr id="1237" name="Shape 1237"/>
          <p:cNvSpPr txBox="1"/>
          <p:nvPr/>
        </p:nvSpPr>
        <p:spPr>
          <a:xfrm>
            <a:off x="2163450" y="4493250"/>
            <a:ext cx="4778700" cy="28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Answers: genotypes for lines according to model</a:t>
            </a:r>
            <a:endParaRPr b="1"/>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Shape 1242"/>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t>What features help us genotype?</a:t>
            </a:r>
            <a:endParaRPr b="1" sz="3200"/>
          </a:p>
        </p:txBody>
      </p:sp>
      <p:pic>
        <p:nvPicPr>
          <p:cNvPr id="1243" name="Shape 1243"/>
          <p:cNvPicPr preferRelativeResize="0"/>
          <p:nvPr/>
        </p:nvPicPr>
        <p:blipFill>
          <a:blip r:embed="rId3">
            <a:alphaModFix/>
          </a:blip>
          <a:stretch>
            <a:fillRect/>
          </a:stretch>
        </p:blipFill>
        <p:spPr>
          <a:xfrm>
            <a:off x="243175" y="1074544"/>
            <a:ext cx="6441846" cy="3027434"/>
          </a:xfrm>
          <a:prstGeom prst="rect">
            <a:avLst/>
          </a:prstGeom>
          <a:noFill/>
          <a:ln>
            <a:noFill/>
          </a:ln>
        </p:spPr>
      </p:pic>
      <p:sp>
        <p:nvSpPr>
          <p:cNvPr id="1244" name="Shape 1244"/>
          <p:cNvSpPr txBox="1"/>
          <p:nvPr/>
        </p:nvSpPr>
        <p:spPr>
          <a:xfrm>
            <a:off x="2666025" y="4440975"/>
            <a:ext cx="6186900" cy="49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*Trained on 3 runs of NA12878 at the Garvan Institute. Tested on another sample on held out regions which were not used in training.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